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2"/>
  </p:notesMasterIdLst>
  <p:sldIdLst>
    <p:sldId id="342" r:id="rId2"/>
    <p:sldId id="258" r:id="rId3"/>
    <p:sldId id="261" r:id="rId4"/>
    <p:sldId id="343" r:id="rId5"/>
    <p:sldId id="344" r:id="rId6"/>
    <p:sldId id="302" r:id="rId7"/>
    <p:sldId id="345" r:id="rId8"/>
    <p:sldId id="299" r:id="rId9"/>
    <p:sldId id="311" r:id="rId10"/>
    <p:sldId id="301" r:id="rId11"/>
    <p:sldId id="354" r:id="rId12"/>
    <p:sldId id="296" r:id="rId13"/>
    <p:sldId id="303" r:id="rId14"/>
    <p:sldId id="308" r:id="rId15"/>
    <p:sldId id="355" r:id="rId16"/>
    <p:sldId id="297" r:id="rId17"/>
    <p:sldId id="304" r:id="rId18"/>
    <p:sldId id="312" r:id="rId19"/>
    <p:sldId id="356" r:id="rId20"/>
    <p:sldId id="306" r:id="rId21"/>
    <p:sldId id="357" r:id="rId22"/>
    <p:sldId id="337" r:id="rId23"/>
    <p:sldId id="365" r:id="rId24"/>
    <p:sldId id="366" r:id="rId25"/>
    <p:sldId id="370" r:id="rId26"/>
    <p:sldId id="364" r:id="rId27"/>
    <p:sldId id="367" r:id="rId28"/>
    <p:sldId id="368" r:id="rId29"/>
    <p:sldId id="412" r:id="rId30"/>
    <p:sldId id="395" r:id="rId31"/>
    <p:sldId id="396" r:id="rId32"/>
    <p:sldId id="397" r:id="rId33"/>
    <p:sldId id="402" r:id="rId34"/>
    <p:sldId id="403" r:id="rId35"/>
    <p:sldId id="393" r:id="rId36"/>
    <p:sldId id="404" r:id="rId37"/>
    <p:sldId id="398" r:id="rId38"/>
    <p:sldId id="399" r:id="rId39"/>
    <p:sldId id="414" r:id="rId40"/>
    <p:sldId id="400" r:id="rId41"/>
    <p:sldId id="314" r:id="rId42"/>
    <p:sldId id="315" r:id="rId43"/>
    <p:sldId id="407" r:id="rId44"/>
    <p:sldId id="408" r:id="rId45"/>
    <p:sldId id="409" r:id="rId46"/>
    <p:sldId id="410" r:id="rId47"/>
    <p:sldId id="411" r:id="rId48"/>
    <p:sldId id="317" r:id="rId49"/>
    <p:sldId id="413" r:id="rId50"/>
    <p:sldId id="359" r:id="rId51"/>
    <p:sldId id="316" r:id="rId52"/>
    <p:sldId id="406" r:id="rId53"/>
    <p:sldId id="394" r:id="rId54"/>
    <p:sldId id="318" r:id="rId55"/>
    <p:sldId id="340" r:id="rId56"/>
    <p:sldId id="360" r:id="rId57"/>
    <p:sldId id="405" r:id="rId58"/>
    <p:sldId id="361" r:id="rId59"/>
    <p:sldId id="270" r:id="rId60"/>
    <p:sldId id="331" r:id="rId61"/>
  </p:sldIdLst>
  <p:sldSz cx="9144000" cy="5143500" type="screen16x9"/>
  <p:notesSz cx="6858000" cy="9144000"/>
  <p:embeddedFontLst>
    <p:embeddedFont>
      <p:font typeface="Fredoka One" panose="02000000000000000000" pitchFamily="2" charset="77"/>
      <p:regular r:id="rId63"/>
    </p:embeddedFont>
    <p:embeddedFont>
      <p:font typeface="Orbitron" panose="020F0502020204030204" pitchFamily="34" charset="0"/>
      <p:regular r:id="rId64"/>
      <p:bold r:id="rId65"/>
      <p:italic r:id="rId66"/>
      <p:boldItalic r:id="rId67"/>
    </p:embeddedFont>
    <p:embeddedFont>
      <p:font typeface="Playfair Display" pitchFamily="2" charset="77"/>
      <p:regular r:id="rId68"/>
      <p:bold r:id="rId69"/>
      <p:italic r:id="rId70"/>
      <p:boldItalic r:id="rId71"/>
    </p:embeddedFont>
    <p:embeddedFont>
      <p:font typeface="Roboto"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D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B6C80-AE3B-2696-A797-F235803AA728}" v="63" dt="2024-12-09T06:28:41.740"/>
    <p1510:client id="{2C57AB10-255A-2E4C-8A3D-0B13EE48F216}" v="225" dt="2024-12-09T07:07:33.022"/>
    <p1510:client id="{36F1F872-A610-7CEE-0BC7-7D730C615F43}" v="21" dt="2024-12-08T15:53:08.309"/>
    <p1510:client id="{3C013968-5978-4B22-8435-ED821468115A}" v="76" dt="2024-12-08T14:39:19.014"/>
    <p1510:client id="{70F8A5B6-7C7F-DA74-BEEB-FD138FCBF30B}" v="21" dt="2024-12-08T07:26:17.839"/>
    <p1510:client id="{B7BA6BAD-A4BE-9746-30AA-5770C3E7D927}" v="286" dt="2024-12-09T06:16:15.304"/>
    <p1510:client id="{F7B9A5DF-A58D-05F7-FAC9-DF7D7E51F2DC}" v="135" dt="2024-12-09T04:01:46.718"/>
  </p1510:revLst>
</p1510:revInfo>
</file>

<file path=ppt/tableStyles.xml><?xml version="1.0" encoding="utf-8"?>
<a:tblStyleLst xmlns:a="http://schemas.openxmlformats.org/drawingml/2006/main" def="{A32543E6-2FE0-4FD4-BC80-13A38ABA7EB3}">
  <a:tblStyle styleId="{A32543E6-2FE0-4FD4-BC80-13A38ABA7E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p:restoredTop sz="76132"/>
  </p:normalViewPr>
  <p:slideViewPr>
    <p:cSldViewPr snapToGrid="0">
      <p:cViewPr>
        <p:scale>
          <a:sx n="105" d="100"/>
          <a:sy n="105" d="100"/>
        </p:scale>
        <p:origin x="196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250924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dirty="0">
                <a:latin typeface="Calibri"/>
                <a:cs typeface="Calibri"/>
              </a:rPr>
              <a:t>Simplicity: </a:t>
            </a:r>
            <a:r>
              <a:rPr lang="en-US" dirty="0" err="1">
                <a:latin typeface="Calibri"/>
                <a:cs typeface="Calibri"/>
              </a:rPr>
              <a:t>đơn</a:t>
            </a:r>
            <a:r>
              <a:rPr lang="en-US" dirty="0">
                <a:latin typeface="Calibri"/>
                <a:cs typeface="Calibri"/>
              </a:rPr>
              <a:t> </a:t>
            </a:r>
            <a:r>
              <a:rPr lang="en-US" dirty="0" err="1">
                <a:latin typeface="Calibri"/>
                <a:cs typeface="Calibri"/>
              </a:rPr>
              <a:t>giản</a:t>
            </a:r>
            <a:endParaRPr lang="en-US" dirty="0">
              <a:latin typeface="Calibri"/>
              <a:cs typeface="Calibri"/>
            </a:endParaRPr>
          </a:p>
          <a:p>
            <a:pPr>
              <a:buNone/>
            </a:pPr>
            <a:r>
              <a:rPr lang="en-US" dirty="0">
                <a:latin typeface="Calibri"/>
                <a:cs typeface="Calibri"/>
              </a:rPr>
              <a:t>Compactness: </a:t>
            </a:r>
            <a:r>
              <a:rPr lang="vi" dirty="0"/>
              <a:t>trích xuất thông tin nổi bật và phân biệt nhất từ ​​​​hình ảnh, đồng thời giảm thiểu các tính năng dư thừa hoặc không liên quan.</a:t>
            </a:r>
          </a:p>
          <a:p>
            <a:pPr>
              <a:buNone/>
            </a:pPr>
            <a:r>
              <a:rPr lang="vi-VN" dirty="0"/>
              <a:t>Excessive compression of information: dồn nén thông tin quá mức do nhiều lớp pooling hoặc pooling stride lớn dẫn tới mất mát thông tin quan trọng. -&gt; Lacks granularity: thiếu độ chi tiết (trong captions output).</a:t>
            </a:r>
          </a:p>
          <a:p>
            <a:pPr>
              <a:buNone/>
            </a:pPr>
            <a:r>
              <a:rPr lang="vi-VN" dirty="0"/>
              <a:t>--&gt; Giải quyết bằng Attention Overgrid và Attention Over Visual Regions</a:t>
            </a:r>
          </a:p>
          <a:p>
            <a:pPr marL="0" indent="0">
              <a:buNone/>
            </a:pPr>
            <a:endParaRPr lang="vi-VN" dirty="0"/>
          </a:p>
          <a:p>
            <a:pPr>
              <a:buFont typeface="Arial" panose="020B0604020202020204" pitchFamily="34" charset="0"/>
              <a:buChar char="•"/>
            </a:pPr>
            <a:r>
              <a:rPr lang="vi-VN" b="1" dirty="0"/>
              <a:t>Ưu điểm:</a:t>
            </a:r>
            <a:endParaRPr lang="vi-VN" dirty="0"/>
          </a:p>
          <a:p>
            <a:pPr marL="742950" lvl="1" indent="-285750">
              <a:buFont typeface="Arial" panose="020B0604020202020204" pitchFamily="34" charset="0"/>
              <a:buChar char="•"/>
            </a:pPr>
            <a:r>
              <a:rPr lang="vi-VN" dirty="0"/>
              <a:t>Đơn giản và hiệu quả tính toán.</a:t>
            </a:r>
          </a:p>
          <a:p>
            <a:pPr marL="742950" lvl="1" indent="-285750">
              <a:buFont typeface="Arial" panose="020B0604020202020204" pitchFamily="34" charset="0"/>
              <a:buChar char="•"/>
            </a:pPr>
            <a:r>
              <a:rPr lang="vi-VN" dirty="0"/>
              <a:t>Phù hợp với các bài toán không yêu cầu thông tin chi tiết tại từng vị trí.</a:t>
            </a:r>
          </a:p>
          <a:p>
            <a:pPr>
              <a:buFont typeface="Arial" panose="020B0604020202020204" pitchFamily="34" charset="0"/>
              <a:buChar char="•"/>
            </a:pPr>
            <a:r>
              <a:rPr lang="vi-VN" b="1" dirty="0"/>
              <a:t>Nhược điểm:</a:t>
            </a:r>
            <a:endParaRPr lang="vi-VN" dirty="0"/>
          </a:p>
          <a:p>
            <a:pPr marL="742950" lvl="1" indent="-285750">
              <a:buFont typeface="Arial" panose="020B0604020202020204" pitchFamily="34" charset="0"/>
              <a:buChar char="•"/>
            </a:pPr>
            <a:r>
              <a:rPr lang="vi-VN" dirty="0"/>
              <a:t>Không tận dụng được thông tin không gian chi tiết trong hình ảnh.</a:t>
            </a:r>
          </a:p>
          <a:p>
            <a:pPr marL="742950" lvl="1" indent="-285750">
              <a:buFont typeface="Arial" panose="020B0604020202020204" pitchFamily="34" charset="0"/>
              <a:buChar char="•"/>
            </a:pPr>
            <a:r>
              <a:rPr lang="vi-VN" dirty="0"/>
              <a:t>Thiếu khả năng tập trung vào các khu vực quan trọng.</a:t>
            </a:r>
          </a:p>
          <a:p>
            <a:pPr marL="0" indent="0">
              <a:buNone/>
            </a:pPr>
            <a:endParaRPr lang="vi-VN" dirty="0"/>
          </a:p>
          <a:p>
            <a:pPr marL="0" indent="0">
              <a:buNone/>
            </a:pPr>
            <a:endParaRPr lang="vi-VN" dirty="0"/>
          </a:p>
          <a:p>
            <a:pPr>
              <a:buNone/>
            </a:pPr>
            <a:endParaRPr lang="vi" dirty="0"/>
          </a:p>
        </p:txBody>
      </p:sp>
    </p:spTree>
    <p:extLst>
      <p:ext uri="{BB962C8B-B14F-4D97-AF65-F5344CB8AC3E}">
        <p14:creationId xmlns:p14="http://schemas.microsoft.com/office/powerpoint/2010/main" val="311549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Grid-based:</a:t>
            </a:r>
          </a:p>
          <a:p>
            <a:pPr>
              <a:buFont typeface="Arial" panose="020B0604020202020204" pitchFamily="34" charset="0"/>
              <a:buChar char="•"/>
            </a:pPr>
            <a:r>
              <a:rPr lang="vi-VN" b="1" dirty="0"/>
              <a:t>Cách hoạt động:</a:t>
            </a:r>
            <a:endParaRPr lang="vi-VN" dirty="0"/>
          </a:p>
          <a:p>
            <a:pPr marL="742950" lvl="1" indent="-285750">
              <a:buFont typeface="Arial" panose="020B0604020202020204" pitchFamily="34" charset="0"/>
              <a:buChar char="•"/>
            </a:pPr>
            <a:r>
              <a:rPr lang="vi-VN" dirty="0"/>
              <a:t>Áp dụng lưới phân vùng hình ảnh (VD: chia hình ảnh thành các vùng 2D kích thước cố định).</a:t>
            </a:r>
          </a:p>
          <a:p>
            <a:pPr marL="742950" lvl="1" indent="-285750">
              <a:buFont typeface="Arial" panose="020B0604020202020204" pitchFamily="34" charset="0"/>
              <a:buChar char="•"/>
            </a:pPr>
            <a:r>
              <a:rPr lang="vi-VN" dirty="0"/>
              <a:t>Tính attention weight cho từng vùng trong lưới.</a:t>
            </a:r>
          </a:p>
          <a:p>
            <a:pPr marL="742950" lvl="1" indent="-285750">
              <a:buFont typeface="Arial" panose="020B0604020202020204" pitchFamily="34" charset="0"/>
              <a:buChar char="•"/>
            </a:pPr>
            <a:endParaRPr lang="vi-VN" dirty="0"/>
          </a:p>
          <a:p>
            <a:r>
              <a:rPr lang="vi-VN" b="1" dirty="0"/>
              <a:t>Region-based:</a:t>
            </a:r>
          </a:p>
          <a:p>
            <a:pPr>
              <a:buFont typeface="Arial" panose="020B0604020202020204" pitchFamily="34" charset="0"/>
              <a:buChar char="•"/>
            </a:pPr>
            <a:r>
              <a:rPr lang="vi-VN" b="1" dirty="0"/>
              <a:t>Cách hoạt động:</a:t>
            </a:r>
            <a:endParaRPr lang="vi-VN" dirty="0"/>
          </a:p>
          <a:p>
            <a:pPr marL="742950" lvl="1" indent="-285750">
              <a:buFont typeface="Arial" panose="020B0604020202020204" pitchFamily="34" charset="0"/>
              <a:buChar char="•"/>
            </a:pPr>
            <a:r>
              <a:rPr lang="vi-VN" dirty="0"/>
              <a:t>Sử dụng các vùng (regions) được đề xuất từ </a:t>
            </a:r>
            <a:r>
              <a:rPr lang="vi-VN" b="1" dirty="0"/>
              <a:t>Region Proposal Networks</a:t>
            </a:r>
            <a:r>
              <a:rPr lang="vi-VN" dirty="0"/>
              <a:t> hoặc các phương pháp như Selective Search.</a:t>
            </a:r>
          </a:p>
          <a:p>
            <a:pPr marL="742950" lvl="1" indent="-285750">
              <a:buFont typeface="Arial" panose="020B0604020202020204" pitchFamily="34" charset="0"/>
              <a:buChar char="•"/>
            </a:pPr>
            <a:r>
              <a:rPr lang="vi-VN" dirty="0"/>
              <a:t>Tính attention cho từng vùng dựa trên nội dung.</a:t>
            </a:r>
          </a:p>
          <a:p>
            <a:endParaRPr lang="en-VN" dirty="0"/>
          </a:p>
        </p:txBody>
      </p:sp>
    </p:spTree>
    <p:extLst>
      <p:ext uri="{BB962C8B-B14F-4D97-AF65-F5344CB8AC3E}">
        <p14:creationId xmlns:p14="http://schemas.microsoft.com/office/powerpoint/2010/main" val="418820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6F125-DBCC-934E-A7D3-8E9002C9545C}"/>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92BE9CB6-AB7B-11CD-3B04-620A46F7B138}"/>
              </a:ext>
            </a:extLst>
          </p:cNvPr>
          <p:cNvSpPr>
            <a:spLocks noGrp="1" noRot="1" noChangeAspect="1"/>
          </p:cNvSpPr>
          <p:nvPr>
            <p:ph type="sldImg"/>
          </p:nvPr>
        </p:nvSpPr>
        <p:spPr>
          <a:xfrm>
            <a:off x="381000" y="685800"/>
            <a:ext cx="6096000" cy="3429000"/>
          </a:xfrm>
        </p:spPr>
      </p:sp>
      <p:sp>
        <p:nvSpPr>
          <p:cNvPr id="3" name="Chỗ dành sẵn cho Ghi chú 2">
            <a:extLst>
              <a:ext uri="{FF2B5EF4-FFF2-40B4-BE49-F238E27FC236}">
                <a16:creationId xmlns:a16="http://schemas.microsoft.com/office/drawing/2014/main" id="{42400D95-A248-C66B-B5C7-8D96DF7D0D3F}"/>
              </a:ext>
            </a:extLst>
          </p:cNvPr>
          <p:cNvSpPr>
            <a:spLocks noGrp="1"/>
          </p:cNvSpPr>
          <p:nvPr>
            <p:ph type="body" idx="1"/>
          </p:nvPr>
        </p:nvSpPr>
        <p:spPr/>
        <p:txBody>
          <a:bodyPr/>
          <a:lstStyle/>
          <a:p>
            <a:pPr>
              <a:buFont typeface="Arial" panose="020B0604020202020204" pitchFamily="34" charset="0"/>
              <a:buChar char="•"/>
            </a:pPr>
            <a:r>
              <a:rPr lang="vi-VN" dirty="0"/>
              <a:t>Giúp mô hình tập trung vào các vùng quan trọng của hình ảnh trong mỗi bước tạo từ của câu mô tả, từ đó tạo ra mô tả chi tiết và chính xác hơn.</a:t>
            </a:r>
          </a:p>
          <a:p>
            <a:pPr>
              <a:buFont typeface="Arial" panose="020B0604020202020204" pitchFamily="34" charset="0"/>
              <a:buChar char="•"/>
            </a:pPr>
            <a:r>
              <a:rPr lang="vi-VN" dirty="0"/>
              <a:t>Cải thiện khả năng nhận diện các đối tượng hoặc các chi tiết nhỏ.</a:t>
            </a:r>
          </a:p>
          <a:p>
            <a:pPr>
              <a:buFont typeface="Arial" panose="020B0604020202020204" pitchFamily="34" charset="0"/>
              <a:buChar char="•"/>
            </a:pPr>
            <a:r>
              <a:rPr lang="vi-VN" b="1" dirty="0"/>
              <a:t>Nhược điểm</a:t>
            </a:r>
            <a:r>
              <a:rPr lang="vi-VN" dirty="0"/>
              <a:t>:Tốn tài nguyên tính toán do phải tính toán trọng số cho nhiều vùng.</a:t>
            </a:r>
          </a:p>
          <a:p>
            <a:pPr>
              <a:buNone/>
            </a:pPr>
            <a:endParaRPr lang="vi" dirty="0"/>
          </a:p>
          <a:p>
            <a:pPr>
              <a:buNone/>
            </a:pPr>
            <a:r>
              <a:rPr lang="en-US" dirty="0"/>
              <a:t>Grid-based:</a:t>
            </a:r>
            <a:endParaRPr lang="vi" dirty="0"/>
          </a:p>
          <a:p>
            <a:pPr>
              <a:buFont typeface="Arial" panose="020B0604020202020204" pitchFamily="34" charset="0"/>
              <a:buChar char="•"/>
            </a:pPr>
            <a:r>
              <a:rPr lang="vi-VN" b="1" dirty="0"/>
              <a:t>Ưu điểm:</a:t>
            </a:r>
            <a:r>
              <a:rPr lang="vi-VN" dirty="0"/>
              <a:t>Tận dụng được cấu trúc không gian hình ảnh.</a:t>
            </a:r>
          </a:p>
          <a:p>
            <a:pPr>
              <a:buFont typeface="Arial" panose="020B0604020202020204" pitchFamily="34" charset="0"/>
              <a:buChar char="•"/>
            </a:pPr>
            <a:r>
              <a:rPr lang="vi-VN" dirty="0"/>
              <a:t>Dễ triển khai với CNN backbone.</a:t>
            </a:r>
          </a:p>
          <a:p>
            <a:pPr>
              <a:buFont typeface="Arial" panose="020B0604020202020204" pitchFamily="34" charset="0"/>
              <a:buChar char="•"/>
            </a:pPr>
            <a:r>
              <a:rPr lang="vi-VN" b="1" dirty="0"/>
              <a:t>Nhược điểm:</a:t>
            </a:r>
            <a:r>
              <a:rPr lang="vi-VN" dirty="0"/>
              <a:t>Độ phân giải lưới cố định có thể bỏ sót các chi tiết nhỏ.</a:t>
            </a:r>
          </a:p>
          <a:p>
            <a:pPr>
              <a:buFont typeface="Arial" panose="020B0604020202020204" pitchFamily="34" charset="0"/>
              <a:buChar char="•"/>
            </a:pPr>
            <a:r>
              <a:rPr lang="vi-VN" dirty="0"/>
              <a:t>Tính toán attention cho toàn bộ lưới có thể tăng chi phí.</a:t>
            </a:r>
          </a:p>
          <a:p>
            <a:pPr>
              <a:buNone/>
            </a:pPr>
            <a:endParaRPr lang="vi" dirty="0"/>
          </a:p>
          <a:p>
            <a:pPr>
              <a:buNone/>
            </a:pPr>
            <a:r>
              <a:rPr lang="en-US" dirty="0"/>
              <a:t>Region-based:</a:t>
            </a:r>
            <a:endParaRPr lang="vi" dirty="0"/>
          </a:p>
          <a:p>
            <a:pPr>
              <a:buFont typeface="Arial" panose="020B0604020202020204" pitchFamily="34" charset="0"/>
              <a:buChar char="•"/>
            </a:pPr>
            <a:r>
              <a:rPr lang="vi-VN" b="1" dirty="0"/>
              <a:t>Ưu điểm:</a:t>
            </a:r>
            <a:r>
              <a:rPr lang="vi-VN" dirty="0"/>
              <a:t>Tập trung vào các vùng có ý nghĩa (VD: đối tượng chính).</a:t>
            </a:r>
          </a:p>
          <a:p>
            <a:pPr>
              <a:buFont typeface="Arial" panose="020B0604020202020204" pitchFamily="34" charset="0"/>
              <a:buChar char="•"/>
            </a:pPr>
            <a:r>
              <a:rPr lang="vi-VN" dirty="0"/>
              <a:t>Hiệu quả hơn so với grid-based khi xử lý hình ảnh có cấu trúc rõ ràng.</a:t>
            </a:r>
          </a:p>
          <a:p>
            <a:pPr>
              <a:buFont typeface="Arial" panose="020B0604020202020204" pitchFamily="34" charset="0"/>
              <a:buChar char="•"/>
            </a:pPr>
            <a:r>
              <a:rPr lang="vi-VN" b="1" dirty="0"/>
              <a:t>Nhược điểm:</a:t>
            </a:r>
            <a:r>
              <a:rPr lang="vi-VN" dirty="0"/>
              <a:t>Phụ thuộc vào chất lượng của region proposal.</a:t>
            </a:r>
          </a:p>
          <a:p>
            <a:pPr>
              <a:buFont typeface="Arial" panose="020B0604020202020204" pitchFamily="34" charset="0"/>
              <a:buChar char="•"/>
            </a:pPr>
            <a:r>
              <a:rPr lang="vi-VN" dirty="0"/>
              <a:t>Phức tạp hơn trong việc triển khai.</a:t>
            </a:r>
          </a:p>
          <a:p>
            <a:pPr>
              <a:buNone/>
            </a:pPr>
            <a:endParaRPr lang="vi" dirty="0"/>
          </a:p>
        </p:txBody>
      </p:sp>
    </p:spTree>
    <p:extLst>
      <p:ext uri="{BB962C8B-B14F-4D97-AF65-F5344CB8AC3E}">
        <p14:creationId xmlns:p14="http://schemas.microsoft.com/office/powerpoint/2010/main" val="86838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dirty="0"/>
              <a:t>Cách hoạt động:</a:t>
            </a:r>
            <a:r>
              <a:rPr lang="vi-VN" dirty="0"/>
              <a:t>Biểu diễn hình ảnh dưới dạng đồ thị, với các nút là các thành phần (pixel, vùng, đối tượng) và cạnh biểu diễn mối quan hệ giữa chúng.</a:t>
            </a:r>
          </a:p>
          <a:p>
            <a:pPr>
              <a:buFont typeface="Arial" panose="020B0604020202020204" pitchFamily="34" charset="0"/>
              <a:buChar char="•"/>
            </a:pPr>
            <a:r>
              <a:rPr lang="vi-VN" dirty="0"/>
              <a:t>Tính attention dựa trên các mối quan hệ đồ thị.</a:t>
            </a:r>
          </a:p>
          <a:p>
            <a:endParaRPr lang="en-VN" dirty="0"/>
          </a:p>
        </p:txBody>
      </p:sp>
    </p:spTree>
    <p:extLst>
      <p:ext uri="{BB962C8B-B14F-4D97-AF65-F5344CB8AC3E}">
        <p14:creationId xmlns:p14="http://schemas.microsoft.com/office/powerpoint/2010/main" val="18718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indent="0">
              <a:buNone/>
            </a:pPr>
            <a:r>
              <a:rPr lang="vi-VN" dirty="0"/>
              <a:t>Information exchange: trao đổi thông tin giữa các nút lân cận.</a:t>
            </a:r>
          </a:p>
          <a:p>
            <a:pPr marL="0" indent="0">
              <a:buNone/>
            </a:pPr>
            <a:r>
              <a:rPr lang="vi-VN" dirty="0"/>
              <a:t>Sematic information: thông tin ngữ nghĩa.</a:t>
            </a:r>
          </a:p>
          <a:p>
            <a:pPr marL="0" indent="0">
              <a:buNone/>
            </a:pPr>
            <a:r>
              <a:rPr lang="vi-VN" dirty="0"/>
              <a:t>Interactions between visual features: việc xây dựng kiến trúc đồ thị như các nút và cạnh là thủ công nên có thể dẫn tới việc gây mất thông tin, giảm hiệu suất cũng như khó học các đặc trưng cấp cao.</a:t>
            </a:r>
          </a:p>
          <a:p>
            <a:pPr marL="171450" indent="-171450">
              <a:buFont typeface="Wingdings" pitchFamily="2" charset="2"/>
              <a:buChar char="à"/>
            </a:pPr>
            <a:r>
              <a:rPr lang="vi-VN" dirty="0"/>
              <a:t>Giải quyết bằng Self-Attention Encoding.</a:t>
            </a:r>
          </a:p>
          <a:p>
            <a:pPr marL="171450" indent="-171450">
              <a:buFont typeface="Wingdings" pitchFamily="2" charset="2"/>
              <a:buChar char="à"/>
            </a:pPr>
            <a:endParaRPr lang="vi-VN" dirty="0"/>
          </a:p>
          <a:p>
            <a:pPr>
              <a:buFont typeface="Arial" panose="020B0604020202020204" pitchFamily="34" charset="0"/>
              <a:buChar char="•"/>
            </a:pPr>
            <a:r>
              <a:rPr lang="vi-VN" b="1" dirty="0"/>
              <a:t>Ưu điểm:</a:t>
            </a:r>
            <a:endParaRPr lang="vi-VN" dirty="0"/>
          </a:p>
          <a:p>
            <a:pPr marL="742950" lvl="1" indent="-285750">
              <a:buFont typeface="Arial" panose="020B0604020202020204" pitchFamily="34" charset="0"/>
              <a:buChar char="•"/>
            </a:pPr>
            <a:r>
              <a:rPr lang="vi-VN" dirty="0"/>
              <a:t>Biểu diễn được các mối quan hệ phức tạp giữa các thành phần trong hình ảnh.</a:t>
            </a:r>
          </a:p>
          <a:p>
            <a:pPr marL="742950" lvl="1" indent="-285750">
              <a:buFont typeface="Arial" panose="020B0604020202020204" pitchFamily="34" charset="0"/>
              <a:buChar char="•"/>
            </a:pPr>
            <a:r>
              <a:rPr lang="vi-VN" dirty="0"/>
              <a:t>Hiệu quả với các bài toán yêu cầu phân tích ngữ nghĩa hoặc mối quan hệ.</a:t>
            </a:r>
          </a:p>
          <a:p>
            <a:pPr>
              <a:buFont typeface="Arial" panose="020B0604020202020204" pitchFamily="34" charset="0"/>
              <a:buChar char="•"/>
            </a:pPr>
            <a:r>
              <a:rPr lang="vi-VN" b="1" dirty="0"/>
              <a:t>Nhược điểm:</a:t>
            </a:r>
            <a:endParaRPr lang="vi-VN" dirty="0"/>
          </a:p>
          <a:p>
            <a:pPr marL="742950" lvl="1" indent="-285750">
              <a:buFont typeface="Arial" panose="020B0604020202020204" pitchFamily="34" charset="0"/>
              <a:buChar char="•"/>
            </a:pPr>
            <a:r>
              <a:rPr lang="vi-VN" dirty="0"/>
              <a:t>Tốn chi phí tính toán khi xây dựng và xử lý đồ thị.</a:t>
            </a:r>
          </a:p>
          <a:p>
            <a:pPr marL="742950" lvl="1" indent="-285750">
              <a:buFont typeface="Arial" panose="020B0604020202020204" pitchFamily="34" charset="0"/>
              <a:buChar char="•"/>
            </a:pPr>
            <a:r>
              <a:rPr lang="vi-VN" dirty="0"/>
              <a:t>Phức tạp hơn để triển khai và tối ưu.</a:t>
            </a:r>
          </a:p>
          <a:p>
            <a:pPr marL="171450" indent="-171450">
              <a:buFont typeface="Wingdings" pitchFamily="2" charset="2"/>
              <a:buChar char="à"/>
            </a:pPr>
            <a:endParaRPr lang="vi-VN" dirty="0"/>
          </a:p>
        </p:txBody>
      </p:sp>
    </p:spTree>
    <p:extLst>
      <p:ext uri="{BB962C8B-B14F-4D97-AF65-F5344CB8AC3E}">
        <p14:creationId xmlns:p14="http://schemas.microsoft.com/office/powerpoint/2010/main" val="267488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Region-based:</a:t>
            </a:r>
          </a:p>
          <a:p>
            <a:pPr>
              <a:buFont typeface="Arial" panose="020B0604020202020204" pitchFamily="34" charset="0"/>
              <a:buChar char="•"/>
            </a:pPr>
            <a:r>
              <a:rPr lang="vi-VN" b="1" dirty="0"/>
              <a:t>Cách hoạt động:</a:t>
            </a:r>
            <a:endParaRPr lang="vi-VN" dirty="0"/>
          </a:p>
          <a:p>
            <a:pPr marL="742950" lvl="1" indent="-285750">
              <a:buFont typeface="Arial" panose="020B0604020202020204" pitchFamily="34" charset="0"/>
              <a:buChar char="•"/>
            </a:pPr>
            <a:r>
              <a:rPr lang="vi-VN" dirty="0"/>
              <a:t>Áp dụng self-attention lên các vùng trong hình ảnh (thường là output từ region proposal hoặc grid).</a:t>
            </a:r>
          </a:p>
          <a:p>
            <a:pPr marL="742950" lvl="1" indent="-285750">
              <a:buFont typeface="Arial" panose="020B0604020202020204" pitchFamily="34" charset="0"/>
              <a:buChar char="•"/>
            </a:pPr>
            <a:endParaRPr lang="vi-VN" dirty="0"/>
          </a:p>
          <a:p>
            <a:r>
              <a:rPr lang="en-US" b="1" dirty="0"/>
              <a:t>Patch-based:</a:t>
            </a:r>
          </a:p>
          <a:p>
            <a:pPr>
              <a:buFont typeface="Arial" panose="020B0604020202020204" pitchFamily="34" charset="0"/>
              <a:buChar char="•"/>
            </a:pPr>
            <a:r>
              <a:rPr lang="en-US" b="1" dirty="0" err="1"/>
              <a:t>Cách</a:t>
            </a:r>
            <a:r>
              <a:rPr lang="en-US" b="1" dirty="0"/>
              <a:t> </a:t>
            </a:r>
            <a:r>
              <a:rPr lang="en-US" b="1" dirty="0" err="1"/>
              <a:t>hoạt</a:t>
            </a:r>
            <a:r>
              <a:rPr lang="en-US" b="1" dirty="0"/>
              <a:t> </a:t>
            </a:r>
            <a:r>
              <a:rPr lang="en-US" b="1" dirty="0" err="1"/>
              <a:t>động</a:t>
            </a:r>
            <a:r>
              <a:rPr lang="en-US" b="1" dirty="0"/>
              <a:t>:</a:t>
            </a:r>
            <a:endParaRPr lang="en-US" dirty="0"/>
          </a:p>
          <a:p>
            <a:pPr marL="742950" lvl="1" indent="-285750">
              <a:buFont typeface="Arial" panose="020B0604020202020204" pitchFamily="34" charset="0"/>
              <a:buChar char="•"/>
            </a:pPr>
            <a:r>
              <a:rPr lang="en-US" dirty="0"/>
              <a:t>Chia </a:t>
            </a:r>
            <a:r>
              <a:rPr lang="en-US" dirty="0" err="1"/>
              <a:t>hình</a:t>
            </a:r>
            <a:r>
              <a:rPr lang="en-US" dirty="0"/>
              <a:t> </a:t>
            </a:r>
            <a:r>
              <a:rPr lang="en-US" dirty="0" err="1"/>
              <a:t>ảnh</a:t>
            </a:r>
            <a:r>
              <a:rPr lang="en-US" dirty="0"/>
              <a:t> </a:t>
            </a:r>
            <a:r>
              <a:rPr lang="en-US" dirty="0" err="1"/>
              <a:t>thành</a:t>
            </a:r>
            <a:r>
              <a:rPr lang="en-US" dirty="0"/>
              <a:t> </a:t>
            </a:r>
            <a:r>
              <a:rPr lang="en-US" dirty="0" err="1"/>
              <a:t>các</a:t>
            </a:r>
            <a:r>
              <a:rPr lang="en-US" dirty="0"/>
              <a:t> </a:t>
            </a:r>
            <a:r>
              <a:rPr lang="en-US" b="1" dirty="0"/>
              <a:t>patch </a:t>
            </a:r>
            <a:r>
              <a:rPr lang="en-US" b="1" dirty="0" err="1"/>
              <a:t>nhỏ</a:t>
            </a:r>
            <a:r>
              <a:rPr lang="en-US" dirty="0"/>
              <a:t> (VD: Vision Transformer - </a:t>
            </a:r>
            <a:r>
              <a:rPr lang="en-US" dirty="0" err="1"/>
              <a:t>ViT</a:t>
            </a:r>
            <a:r>
              <a:rPr lang="en-US" dirty="0"/>
              <a:t>).</a:t>
            </a:r>
          </a:p>
          <a:p>
            <a:pPr marL="742950" lvl="1" indent="-285750">
              <a:buFont typeface="Arial" panose="020B0604020202020204" pitchFamily="34" charset="0"/>
              <a:buChar char="•"/>
            </a:pPr>
            <a:r>
              <a:rPr lang="en-US" dirty="0" err="1"/>
              <a:t>Tính</a:t>
            </a:r>
            <a:r>
              <a:rPr lang="en-US" dirty="0"/>
              <a:t> self-attention </a:t>
            </a:r>
            <a:r>
              <a:rPr lang="en-US" dirty="0" err="1"/>
              <a:t>trực</a:t>
            </a:r>
            <a:r>
              <a:rPr lang="en-US" dirty="0"/>
              <a:t> </a:t>
            </a:r>
            <a:r>
              <a:rPr lang="en-US" dirty="0" err="1"/>
              <a:t>tiếp</a:t>
            </a:r>
            <a:r>
              <a:rPr lang="en-US" dirty="0"/>
              <a:t> </a:t>
            </a:r>
            <a:r>
              <a:rPr lang="en-US" dirty="0" err="1"/>
              <a:t>giữa</a:t>
            </a:r>
            <a:r>
              <a:rPr lang="en-US" dirty="0"/>
              <a:t> </a:t>
            </a:r>
            <a:r>
              <a:rPr lang="en-US" dirty="0" err="1"/>
              <a:t>các</a:t>
            </a:r>
            <a:r>
              <a:rPr lang="en-US" dirty="0"/>
              <a:t> patch.</a:t>
            </a:r>
          </a:p>
          <a:p>
            <a:pPr marL="742950" lvl="1" indent="-285750">
              <a:buFont typeface="Arial" panose="020B0604020202020204" pitchFamily="34" charset="0"/>
              <a:buChar char="•"/>
            </a:pPr>
            <a:endParaRPr lang="en-US" dirty="0"/>
          </a:p>
          <a:p>
            <a:r>
              <a:rPr lang="vi-VN" b="1" dirty="0"/>
              <a:t>Image-Text Early Fusion:</a:t>
            </a:r>
          </a:p>
          <a:p>
            <a:pPr>
              <a:buFont typeface="Arial" panose="020B0604020202020204" pitchFamily="34" charset="0"/>
              <a:buChar char="•"/>
            </a:pPr>
            <a:r>
              <a:rPr lang="vi-VN" b="1" dirty="0"/>
              <a:t>Cách hoạt động:</a:t>
            </a:r>
            <a:endParaRPr lang="vi-VN" dirty="0"/>
          </a:p>
          <a:p>
            <a:pPr marL="742950" lvl="1" indent="-285750">
              <a:buFont typeface="Arial" panose="020B0604020202020204" pitchFamily="34" charset="0"/>
              <a:buChar char="•"/>
            </a:pPr>
            <a:r>
              <a:rPr lang="vi-VN" dirty="0"/>
              <a:t>Áp dụng self-attention để kết hợp </a:t>
            </a:r>
            <a:r>
              <a:rPr lang="vi-VN" b="1" dirty="0"/>
              <a:t>đặc trưng hình ảnh và văn bản</a:t>
            </a:r>
            <a:r>
              <a:rPr lang="vi-VN" dirty="0"/>
              <a:t> từ đầu pipeline (VD: CLIP, BLIP).</a:t>
            </a:r>
          </a:p>
          <a:p>
            <a:endParaRPr lang="en-VN" dirty="0"/>
          </a:p>
        </p:txBody>
      </p:sp>
    </p:spTree>
    <p:extLst>
      <p:ext uri="{BB962C8B-B14F-4D97-AF65-F5344CB8AC3E}">
        <p14:creationId xmlns:p14="http://schemas.microsoft.com/office/powerpoint/2010/main" val="277315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626DB-3E6A-1543-AB0A-124247442237}"/>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ADC23696-0F2D-62E6-09E2-725C773370F1}"/>
              </a:ext>
            </a:extLst>
          </p:cNvPr>
          <p:cNvSpPr>
            <a:spLocks noGrp="1" noRot="1" noChangeAspect="1"/>
          </p:cNvSpPr>
          <p:nvPr>
            <p:ph type="sldImg"/>
          </p:nvPr>
        </p:nvSpPr>
        <p:spPr>
          <a:xfrm>
            <a:off x="381000" y="685800"/>
            <a:ext cx="6096000" cy="3429000"/>
          </a:xfrm>
        </p:spPr>
      </p:sp>
      <p:sp>
        <p:nvSpPr>
          <p:cNvPr id="3" name="Chỗ dành sẵn cho Ghi chú 2">
            <a:extLst>
              <a:ext uri="{FF2B5EF4-FFF2-40B4-BE49-F238E27FC236}">
                <a16:creationId xmlns:a16="http://schemas.microsoft.com/office/drawing/2014/main" id="{310844FF-4845-E981-1DE5-D42729CE643B}"/>
              </a:ext>
            </a:extLst>
          </p:cNvPr>
          <p:cNvSpPr>
            <a:spLocks noGrp="1"/>
          </p:cNvSpPr>
          <p:nvPr>
            <p:ph type="body" idx="1"/>
          </p:nvPr>
        </p:nvSpPr>
        <p:spPr/>
        <p:txBody>
          <a:bodyPr/>
          <a:lstStyle/>
          <a:p>
            <a:pPr marL="0" indent="0">
              <a:buNone/>
            </a:pPr>
            <a:r>
              <a:rPr lang="vi-VN" dirty="0"/>
              <a:t>Tự động học được mối quan hệ giữa các phần khác nhau trong hình ảnh mà không cần phụ thuộc vào vị trí cụ thể.</a:t>
            </a:r>
          </a:p>
          <a:p>
            <a:pPr marL="0" indent="0">
              <a:buNone/>
            </a:pPr>
            <a:r>
              <a:rPr lang="vi-VN" dirty="0"/>
              <a:t>Hiệu quả và linh hoạt, cho phép mô hình học các tương tác phức tạp mà không cần cấu trúc đồ thị hoặc lưới.</a:t>
            </a:r>
          </a:p>
          <a:p>
            <a:pPr marL="0" indent="0">
              <a:buNone/>
            </a:pPr>
            <a:endParaRPr lang="vi-VN" dirty="0"/>
          </a:p>
          <a:p>
            <a:pPr marL="0" indent="0">
              <a:buNone/>
            </a:pPr>
            <a:r>
              <a:rPr lang="vi-VN" dirty="0"/>
              <a:t>Khó huấn luyện hơn, đòi hỏi dung lượng bộ nhớ và tính toán cao hơn các mô hình có chú ý dạng truyền thống.</a:t>
            </a:r>
          </a:p>
          <a:p>
            <a:pPr marL="0" indent="0">
              <a:buNone/>
            </a:pPr>
            <a:endParaRPr lang="vi-VN" dirty="0"/>
          </a:p>
          <a:p>
            <a:pPr marL="0" indent="0">
              <a:buNone/>
            </a:pPr>
            <a:r>
              <a:rPr lang="en-US" dirty="0"/>
              <a:t>Region-based:</a:t>
            </a:r>
            <a:endParaRPr lang="vi-VN" dirty="0"/>
          </a:p>
          <a:p>
            <a:pPr>
              <a:buFont typeface="Arial" panose="020B0604020202020204" pitchFamily="34" charset="0"/>
              <a:buChar char="•"/>
            </a:pPr>
            <a:r>
              <a:rPr lang="vi-VN" b="1" dirty="0"/>
              <a:t>Ưu điểm:</a:t>
            </a:r>
            <a:r>
              <a:rPr lang="vi-VN" dirty="0"/>
              <a:t>Kết hợp linh hoạt thông tin từ các vùng khác nhau.</a:t>
            </a:r>
          </a:p>
          <a:p>
            <a:pPr>
              <a:buFont typeface="Arial" panose="020B0604020202020204" pitchFamily="34" charset="0"/>
              <a:buChar char="•"/>
            </a:pPr>
            <a:r>
              <a:rPr lang="vi-VN" dirty="0"/>
              <a:t>Hiệu quả với các bài toán đòi hỏi phân tích mối quan hệ giữa các vùng.</a:t>
            </a:r>
          </a:p>
          <a:p>
            <a:pPr>
              <a:buFont typeface="Arial" panose="020B0604020202020204" pitchFamily="34" charset="0"/>
              <a:buChar char="•"/>
            </a:pPr>
            <a:r>
              <a:rPr lang="vi-VN" b="1" dirty="0"/>
              <a:t>Nhược điểm:</a:t>
            </a:r>
            <a:r>
              <a:rPr lang="vi-VN" dirty="0"/>
              <a:t>Tính toán phức tạp khi số vùng lớn.</a:t>
            </a:r>
          </a:p>
          <a:p>
            <a:pPr>
              <a:buFont typeface="Arial" panose="020B0604020202020204" pitchFamily="34" charset="0"/>
              <a:buChar char="•"/>
            </a:pPr>
            <a:r>
              <a:rPr lang="vi-VN" dirty="0"/>
              <a:t>Phụ thuộc vào chất lượng phân vùng ban đầu.</a:t>
            </a:r>
          </a:p>
          <a:p>
            <a:pPr marL="0" indent="0">
              <a:buNone/>
            </a:pPr>
            <a:r>
              <a:rPr lang="en-US" dirty="0"/>
              <a:t>Patch-based:</a:t>
            </a:r>
            <a:endParaRPr lang="vi-VN" dirty="0"/>
          </a:p>
          <a:p>
            <a:pPr>
              <a:buFont typeface="Arial" panose="020B0604020202020204" pitchFamily="34" charset="0"/>
              <a:buChar char="•"/>
            </a:pPr>
            <a:r>
              <a:rPr lang="vi-VN" b="1" dirty="0"/>
              <a:t>Ưu điểm:</a:t>
            </a:r>
            <a:r>
              <a:rPr lang="vi-VN" dirty="0"/>
              <a:t>Không cần kiến trúc CNN, phù hợp với dữ liệu đa dạng.</a:t>
            </a:r>
          </a:p>
          <a:p>
            <a:pPr>
              <a:buFont typeface="Arial" panose="020B0604020202020204" pitchFamily="34" charset="0"/>
              <a:buChar char="•"/>
            </a:pPr>
            <a:r>
              <a:rPr lang="vi-VN" dirty="0"/>
              <a:t>Hiệu quả trong việc phân tích hình ảnh toàn cục lẫn chi tiết.</a:t>
            </a:r>
          </a:p>
          <a:p>
            <a:pPr>
              <a:buFont typeface="Arial" panose="020B0604020202020204" pitchFamily="34" charset="0"/>
              <a:buChar char="•"/>
            </a:pPr>
            <a:r>
              <a:rPr lang="vi-VN" b="1" dirty="0"/>
              <a:t>Nhược điểm:</a:t>
            </a:r>
            <a:r>
              <a:rPr lang="vi-VN" dirty="0"/>
              <a:t>Đòi hỏi lượng lớn dữ liệu và tài nguyên tính toán.</a:t>
            </a:r>
          </a:p>
          <a:p>
            <a:pPr>
              <a:buFont typeface="Arial" panose="020B0604020202020204" pitchFamily="34" charset="0"/>
              <a:buChar char="•"/>
            </a:pPr>
            <a:r>
              <a:rPr lang="vi-VN" dirty="0"/>
              <a:t>Khó áp dụng với hình ảnh có độ phân giải cao (do số lượng patch tăng)</a:t>
            </a:r>
          </a:p>
          <a:p>
            <a:pPr marL="0" indent="0">
              <a:buNone/>
            </a:pPr>
            <a:r>
              <a:rPr lang="en-US" dirty="0"/>
              <a:t>Image-Text Early Fusion:</a:t>
            </a:r>
            <a:endParaRPr lang="vi-VN" dirty="0"/>
          </a:p>
          <a:p>
            <a:pPr>
              <a:buFont typeface="Arial" panose="020B0604020202020204" pitchFamily="34" charset="0"/>
              <a:buChar char="•"/>
            </a:pPr>
            <a:r>
              <a:rPr lang="vi-VN" b="1" dirty="0"/>
              <a:t>Ưu điểm:</a:t>
            </a:r>
            <a:r>
              <a:rPr lang="vi-VN" dirty="0"/>
              <a:t>Hiệu quả với các bài toán đa modal (hình ảnh + văn bản).</a:t>
            </a:r>
          </a:p>
          <a:p>
            <a:pPr>
              <a:buFont typeface="Arial" panose="020B0604020202020204" pitchFamily="34" charset="0"/>
              <a:buChar char="•"/>
            </a:pPr>
            <a:r>
              <a:rPr lang="vi-VN" dirty="0"/>
              <a:t>Tận dụng thông tin từ cả hai nguồn để nâng cao hiệu suất.</a:t>
            </a:r>
          </a:p>
          <a:p>
            <a:pPr>
              <a:buFont typeface="Arial" panose="020B0604020202020204" pitchFamily="34" charset="0"/>
              <a:buChar char="•"/>
            </a:pPr>
            <a:r>
              <a:rPr lang="vi-VN" b="1" dirty="0"/>
              <a:t>Nhược điểm:</a:t>
            </a:r>
            <a:r>
              <a:rPr lang="vi-VN" dirty="0"/>
              <a:t>Phức tạp trong việc đồng bộ hóa hai modal.</a:t>
            </a:r>
          </a:p>
          <a:p>
            <a:pPr>
              <a:buFont typeface="Arial" panose="020B0604020202020204" pitchFamily="34" charset="0"/>
              <a:buChar char="•"/>
            </a:pPr>
            <a:r>
              <a:rPr lang="vi-VN" dirty="0"/>
              <a:t>Đòi hỏi kỹ thuật pretraining tinh vi.</a:t>
            </a:r>
          </a:p>
          <a:p>
            <a:pPr marL="0" indent="0">
              <a:buNone/>
            </a:pPr>
            <a:endParaRPr lang="vi-VN" dirty="0"/>
          </a:p>
        </p:txBody>
      </p:sp>
    </p:spTree>
    <p:extLst>
      <p:ext uri="{BB962C8B-B14F-4D97-AF65-F5344CB8AC3E}">
        <p14:creationId xmlns:p14="http://schemas.microsoft.com/office/powerpoint/2010/main" val="380800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B980062B-CB8B-31B3-E9D0-F77EA36E4230}"/>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EEE6F4BB-0D8B-1EB9-DD6F-089A81355B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3BBFE4E2-DF26-5E1F-8B6D-7DE3F8D6AF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329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Region-based:</a:t>
            </a:r>
            <a:endParaRPr lang="vi-VN" dirty="0"/>
          </a:p>
          <a:p>
            <a:pPr>
              <a:buFont typeface="Arial" panose="020B0604020202020204" pitchFamily="34" charset="0"/>
              <a:buChar char="•"/>
            </a:pPr>
            <a:r>
              <a:rPr lang="vi-VN" b="1" dirty="0"/>
              <a:t>Ưu điểm:</a:t>
            </a:r>
            <a:r>
              <a:rPr lang="vi-VN" dirty="0"/>
              <a:t>Kết hợp linh hoạt thông tin từ các vùng khác nhau.</a:t>
            </a:r>
          </a:p>
          <a:p>
            <a:pPr>
              <a:buFont typeface="Arial" panose="020B0604020202020204" pitchFamily="34" charset="0"/>
              <a:buChar char="•"/>
            </a:pPr>
            <a:r>
              <a:rPr lang="vi-VN" dirty="0"/>
              <a:t>Hiệu quả với các bài toán đòi hỏi phân tích mối quan hệ giữa các vùng.</a:t>
            </a:r>
          </a:p>
          <a:p>
            <a:pPr>
              <a:buFont typeface="Arial" panose="020B0604020202020204" pitchFamily="34" charset="0"/>
              <a:buChar char="•"/>
            </a:pPr>
            <a:r>
              <a:rPr lang="vi-VN" b="1" dirty="0"/>
              <a:t>Nhược điểm:</a:t>
            </a:r>
            <a:r>
              <a:rPr lang="vi-VN" dirty="0"/>
              <a:t>Tính toán phức tạp khi số vùng lớn.</a:t>
            </a:r>
          </a:p>
          <a:p>
            <a:pPr>
              <a:buFont typeface="Arial" panose="020B0604020202020204" pitchFamily="34" charset="0"/>
              <a:buChar char="•"/>
            </a:pPr>
            <a:r>
              <a:rPr lang="vi-VN" dirty="0"/>
              <a:t>Phụ thuộc vào chất lượng phân vùng ban đầu.</a:t>
            </a:r>
          </a:p>
          <a:p>
            <a:pPr marL="0" indent="0">
              <a:buNone/>
            </a:pPr>
            <a:r>
              <a:rPr lang="en-US" dirty="0"/>
              <a:t>Patch-based:</a:t>
            </a:r>
            <a:endParaRPr lang="vi-VN" dirty="0"/>
          </a:p>
          <a:p>
            <a:pPr>
              <a:buFont typeface="Arial" panose="020B0604020202020204" pitchFamily="34" charset="0"/>
              <a:buChar char="•"/>
            </a:pPr>
            <a:r>
              <a:rPr lang="vi-VN" b="1" dirty="0"/>
              <a:t>Ưu điểm:</a:t>
            </a:r>
            <a:r>
              <a:rPr lang="vi-VN" dirty="0"/>
              <a:t>Không cần kiến trúc CNN, phù hợp với dữ liệu đa dạng.</a:t>
            </a:r>
          </a:p>
          <a:p>
            <a:pPr>
              <a:buFont typeface="Arial" panose="020B0604020202020204" pitchFamily="34" charset="0"/>
              <a:buChar char="•"/>
            </a:pPr>
            <a:r>
              <a:rPr lang="vi-VN" dirty="0"/>
              <a:t>Hiệu quả trong việc phân tích hình ảnh toàn cục lẫn chi tiết.</a:t>
            </a:r>
          </a:p>
          <a:p>
            <a:pPr>
              <a:buFont typeface="Arial" panose="020B0604020202020204" pitchFamily="34" charset="0"/>
              <a:buChar char="•"/>
            </a:pPr>
            <a:r>
              <a:rPr lang="vi-VN" b="1" dirty="0"/>
              <a:t>Nhược điểm:</a:t>
            </a:r>
            <a:r>
              <a:rPr lang="vi-VN" dirty="0"/>
              <a:t>Đòi hỏi lượng lớn dữ liệu và tài nguyên tính toán.</a:t>
            </a:r>
          </a:p>
          <a:p>
            <a:pPr>
              <a:buFont typeface="Arial" panose="020B0604020202020204" pitchFamily="34" charset="0"/>
              <a:buChar char="•"/>
            </a:pPr>
            <a:r>
              <a:rPr lang="vi-VN" dirty="0"/>
              <a:t>Khó áp dụng với hình ảnh có độ phân giải cao (do số lượng patch tăng)</a:t>
            </a:r>
          </a:p>
          <a:p>
            <a:pPr marL="0" indent="0">
              <a:buNone/>
            </a:pPr>
            <a:r>
              <a:rPr lang="en-US" dirty="0"/>
              <a:t>Image-Text Early Fusion:</a:t>
            </a:r>
            <a:endParaRPr lang="vi-VN" dirty="0"/>
          </a:p>
          <a:p>
            <a:pPr>
              <a:buFont typeface="Arial" panose="020B0604020202020204" pitchFamily="34" charset="0"/>
              <a:buChar char="•"/>
            </a:pPr>
            <a:r>
              <a:rPr lang="vi-VN" b="1" dirty="0"/>
              <a:t>Ưu điểm:</a:t>
            </a:r>
            <a:r>
              <a:rPr lang="vi-VN" dirty="0"/>
              <a:t>Hiệu quả với các bài toán đa modal (hình ảnh + văn bản).</a:t>
            </a:r>
          </a:p>
          <a:p>
            <a:pPr>
              <a:buFont typeface="Arial" panose="020B0604020202020204" pitchFamily="34" charset="0"/>
              <a:buChar char="•"/>
            </a:pPr>
            <a:r>
              <a:rPr lang="vi-VN" dirty="0"/>
              <a:t>Tận dụng thông tin từ cả hai nguồn để nâng cao hiệu suất.</a:t>
            </a:r>
          </a:p>
          <a:p>
            <a:pPr>
              <a:buFont typeface="Arial" panose="020B0604020202020204" pitchFamily="34" charset="0"/>
              <a:buChar char="•"/>
            </a:pPr>
            <a:r>
              <a:rPr lang="vi-VN" b="1" dirty="0"/>
              <a:t>Nhược điểm:</a:t>
            </a:r>
            <a:r>
              <a:rPr lang="vi-VN" dirty="0"/>
              <a:t>Phức tạp trong việc đồng bộ hóa hai modal.</a:t>
            </a:r>
          </a:p>
          <a:p>
            <a:pPr>
              <a:buFont typeface="Arial" panose="020B0604020202020204" pitchFamily="34" charset="0"/>
              <a:buChar char="•"/>
            </a:pPr>
            <a:r>
              <a:rPr lang="vi-VN" dirty="0"/>
              <a:t>Đòi hỏi kỹ thuật pretraining tinh vi.</a:t>
            </a:r>
          </a:p>
          <a:p>
            <a:endParaRPr lang="en-VN" dirty="0"/>
          </a:p>
        </p:txBody>
      </p:sp>
    </p:spTree>
    <p:extLst>
      <p:ext uri="{BB962C8B-B14F-4D97-AF65-F5344CB8AC3E}">
        <p14:creationId xmlns:p14="http://schemas.microsoft.com/office/powerpoint/2010/main" val="370569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1" dirty="0"/>
              <a:t>Conv 3x3</a:t>
            </a:r>
            <a:r>
              <a:rPr lang="vi-VN" dirty="0"/>
              <a:t>: Lớp tích chập kích thước 3x3.</a:t>
            </a:r>
          </a:p>
          <a:p>
            <a:r>
              <a:rPr lang="vi-VN" b="1" dirty="0"/>
              <a:t>Fused-MBConv</a:t>
            </a:r>
            <a:r>
              <a:rPr lang="vi-VN" dirty="0"/>
              <a:t>: Kết hợp MobileNet Bottleneck Convolution (MBConv) với các cải tiến để tăng hiệu quả.</a:t>
            </a:r>
          </a:p>
          <a:p>
            <a:r>
              <a:rPr lang="vi-VN" b="1" dirty="0"/>
              <a:t>MBConv + SE</a:t>
            </a:r>
            <a:r>
              <a:rPr lang="vi-VN" dirty="0"/>
              <a:t>: MBConv được tích hợp cơ chế Squeeze-and-Excitation (SE) để tập trung vào vùng quan trọng.</a:t>
            </a:r>
          </a:p>
          <a:p>
            <a:r>
              <a:rPr lang="vi-VN" b="1" dirty="0"/>
              <a:t>Conv 1x1 &amp; Pooling &amp; FC</a:t>
            </a:r>
            <a:r>
              <a:rPr lang="vi-VN" dirty="0"/>
              <a:t>: Lớp kết hợp tích chập, pooling và Fully Connected (FC) để tạo đầu ra cuối cùng (feature map).</a:t>
            </a:r>
            <a:endParaRPr lang="en-VN" dirty="0"/>
          </a:p>
        </p:txBody>
      </p:sp>
    </p:spTree>
    <p:extLst>
      <p:ext uri="{BB962C8B-B14F-4D97-AF65-F5344CB8AC3E}">
        <p14:creationId xmlns:p14="http://schemas.microsoft.com/office/powerpoint/2010/main" val="15187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Thêm</a:t>
            </a:r>
            <a:r>
              <a:rPr lang="en-US" dirty="0"/>
              <a:t> </a:t>
            </a:r>
            <a:r>
              <a:rPr lang="en-US" dirty="0" err="1"/>
              <a:t>vị</a:t>
            </a:r>
            <a:r>
              <a:rPr lang="en-US" dirty="0"/>
              <a:t> </a:t>
            </a:r>
            <a:r>
              <a:rPr lang="en-US" dirty="0" err="1"/>
              <a:t>trí</a:t>
            </a:r>
            <a:r>
              <a:rPr lang="en-US" dirty="0"/>
              <a:t> </a:t>
            </a:r>
            <a:r>
              <a:rPr lang="en-US" dirty="0" err="1"/>
              <a:t>vào</a:t>
            </a:r>
            <a:r>
              <a:rPr lang="en-US" dirty="0"/>
              <a:t> vector embedding </a:t>
            </a:r>
            <a:r>
              <a:rPr lang="en-US" dirty="0" err="1"/>
              <a:t>để</a:t>
            </a:r>
            <a:r>
              <a:rPr lang="en-US" dirty="0"/>
              <a:t> </a:t>
            </a:r>
            <a:r>
              <a:rPr lang="en-US" dirty="0" err="1"/>
              <a:t>mô</a:t>
            </a:r>
            <a:r>
              <a:rPr lang="en-US" dirty="0"/>
              <a:t> </a:t>
            </a:r>
            <a:r>
              <a:rPr lang="en-US" dirty="0" err="1"/>
              <a:t>hình</a:t>
            </a:r>
            <a:r>
              <a:rPr lang="en-US" dirty="0"/>
              <a:t> </a:t>
            </a:r>
            <a:r>
              <a:rPr lang="en-US" dirty="0" err="1"/>
              <a:t>biết</a:t>
            </a:r>
            <a:r>
              <a:rPr lang="en-US" dirty="0"/>
              <a:t> </a:t>
            </a:r>
            <a:r>
              <a:rPr lang="en-US" dirty="0" err="1"/>
              <a:t>vị</a:t>
            </a:r>
            <a:r>
              <a:rPr lang="en-US" dirty="0"/>
              <a:t> </a:t>
            </a:r>
            <a:r>
              <a:rPr lang="en-US" dirty="0" err="1"/>
              <a:t>trí</a:t>
            </a:r>
            <a:r>
              <a:rPr lang="en-US" dirty="0"/>
              <a:t> </a:t>
            </a:r>
            <a:r>
              <a:rPr lang="en-US" dirty="0" err="1"/>
              <a:t>từ</a:t>
            </a:r>
            <a:r>
              <a:rPr lang="en-US" dirty="0"/>
              <a:t> </a:t>
            </a:r>
            <a:r>
              <a:rPr lang="en-US" dirty="0" err="1"/>
              <a:t>trong</a:t>
            </a:r>
            <a:r>
              <a:rPr lang="en-US" dirty="0"/>
              <a:t> </a:t>
            </a:r>
            <a:r>
              <a:rPr lang="en-US" dirty="0" err="1"/>
              <a:t>chuỗi</a:t>
            </a:r>
            <a:r>
              <a:rPr lang="en-US" dirty="0"/>
              <a:t>.</a:t>
            </a:r>
          </a:p>
          <a:p>
            <a:endParaRPr lang="en-VN" dirty="0"/>
          </a:p>
          <a:p>
            <a:endParaRPr lang="en-VN" dirty="0"/>
          </a:p>
          <a:p>
            <a:r>
              <a:rPr lang="vi-VN" dirty="0"/>
              <a:t>Sau khi thu được hình ảnh cụ thể dưới dạng nhúng hình ảnh ma trận thông qua bộ mã hóa, sử dụng kiến ​​trúc bộ giải mã của mô hình học sâu Transformer để tiến hành tạo chú thích câu cho hình ảnh.</a:t>
            </a:r>
          </a:p>
          <a:p>
            <a:endParaRPr lang="en-VN" dirty="0"/>
          </a:p>
          <a:p>
            <a:r>
              <a:rPr lang="en-US" b="1" dirty="0">
                <a:latin typeface="Playfair Display" pitchFamily="2" charset="77"/>
              </a:rPr>
              <a:t>- Positional Encoding</a:t>
            </a:r>
          </a:p>
          <a:p>
            <a:r>
              <a:rPr lang="vi-VN" dirty="0"/>
              <a:t>Thêm thông tin vị trí vào embedding (cả hình ảnh vàtoken) để mô hình Transformer hiểu được thứ tự.</a:t>
            </a:r>
          </a:p>
          <a:p>
            <a:r>
              <a:rPr lang="en-US" b="1" dirty="0">
                <a:latin typeface="Playfair Display" pitchFamily="2" charset="77"/>
              </a:rPr>
              <a:t>+ Positional Encoding for Image Embedding:</a:t>
            </a:r>
          </a:p>
          <a:p>
            <a:r>
              <a:rPr lang="vi-VN" dirty="0"/>
              <a:t>Thêm thông tin vị trí cho từng vectơ trong nhúng hình ảnh bằng cách thêm vectơ mã hóa vị trí.</a:t>
            </a:r>
          </a:p>
          <a:p>
            <a:r>
              <a:rPr lang="en-US" b="1" dirty="0">
                <a:latin typeface="Playfair Display" pitchFamily="2" charset="77"/>
              </a:rPr>
              <a:t>+ Positional Encoding for Token Embedding:</a:t>
            </a:r>
          </a:p>
          <a:p>
            <a:r>
              <a:rPr lang="vi-VN" dirty="0"/>
              <a:t>Mã hóa vị trí được thêm vào nhúng mã thông báo.</a:t>
            </a:r>
            <a:endParaRPr lang="en-VN" dirty="0"/>
          </a:p>
        </p:txBody>
      </p:sp>
    </p:spTree>
    <p:extLst>
      <p:ext uri="{BB962C8B-B14F-4D97-AF65-F5344CB8AC3E}">
        <p14:creationId xmlns:p14="http://schemas.microsoft.com/office/powerpoint/2010/main" val="306365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 Masked Self-Attention: Tính toán attention trên các token embedding để mô hình chỉ xem xét các từ đã xuất hiện.</a:t>
            </a:r>
          </a:p>
          <a:p>
            <a:endParaRPr lang="vi-VN" dirty="0"/>
          </a:p>
          <a:p>
            <a:r>
              <a:rPr lang="vi-VN" dirty="0"/>
              <a:t>- Cross-Attention with Image Embedding: Kết nối thông tin hình ảnh và thông tin chuỗi mã thông báo bằng cách tính toán attention giữa các </a:t>
            </a:r>
            <a:r>
              <a:rPr lang="en-US" dirty="0">
                <a:latin typeface="Playfair Display" pitchFamily="2" charset="77"/>
              </a:rPr>
              <a:t>token embeddings and image embeddings.</a:t>
            </a:r>
            <a:endParaRPr lang="vi-VN" dirty="0"/>
          </a:p>
          <a:p>
            <a:endParaRPr lang="vi-VN" dirty="0"/>
          </a:p>
          <a:p>
            <a:r>
              <a:rPr lang="vi-VN" dirty="0"/>
              <a:t>- Output Projection: Kết quả cuối cùng từ Transformer Decoder được truyền qua Dense (Linear Layer) để ánh xạ vào vocabulary</a:t>
            </a:r>
          </a:p>
          <a:p>
            <a:endParaRPr lang="vi-VN" dirty="0"/>
          </a:p>
          <a:p>
            <a:r>
              <a:rPr lang="vi-VN" dirty="0"/>
              <a:t>- Softmax: Thu được xác suất cho từng từ trong từ vựng, chọn từ có xác suất cao nhất để tạo câu.</a:t>
            </a:r>
            <a:endParaRPr lang="en-VN" dirty="0"/>
          </a:p>
        </p:txBody>
      </p:sp>
    </p:spTree>
    <p:extLst>
      <p:ext uri="{BB962C8B-B14F-4D97-AF65-F5344CB8AC3E}">
        <p14:creationId xmlns:p14="http://schemas.microsoft.com/office/powerpoint/2010/main" val="173936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636D-DFAB-D673-4182-0E08F8BC4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DF4D8-BA49-18A4-D6AB-48180ED836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B8E1C56-F4A4-0986-AAC7-9EE4D30E431A}"/>
              </a:ext>
            </a:extLst>
          </p:cNvPr>
          <p:cNvSpPr>
            <a:spLocks noGrp="1"/>
          </p:cNvSpPr>
          <p:nvPr>
            <p:ph type="body" idx="1"/>
          </p:nvPr>
        </p:nvSpPr>
        <p:spPr/>
        <p:txBody>
          <a:bodyPr/>
          <a:lstStyle/>
          <a:p>
            <a:r>
              <a:rPr lang="vi-VN" dirty="0"/>
              <a:t>- Masked Self-Attention: Tính toán attention trên các token embedding để mô hình chỉ xem xét các từ đã xuất hiện.</a:t>
            </a:r>
          </a:p>
          <a:p>
            <a:endParaRPr lang="vi-VN" dirty="0"/>
          </a:p>
          <a:p>
            <a:r>
              <a:rPr lang="vi-VN" dirty="0"/>
              <a:t>- Cross-Attention with Image Embedding: Kết nối thông tin hình ảnh và thông tin chuỗi mã thông báo bằng cách tính toán attention giữa các </a:t>
            </a:r>
            <a:r>
              <a:rPr lang="en-US" dirty="0">
                <a:latin typeface="Playfair Display" pitchFamily="2" charset="77"/>
              </a:rPr>
              <a:t>token embeddings and image embeddings.</a:t>
            </a:r>
            <a:endParaRPr lang="vi-VN" dirty="0"/>
          </a:p>
          <a:p>
            <a:endParaRPr lang="vi-VN" dirty="0"/>
          </a:p>
          <a:p>
            <a:r>
              <a:rPr lang="vi-VN" dirty="0"/>
              <a:t>- Output Projection: Kết quả cuối cùng từ Transformer Decoder được truyền qua Dense (Linear Layer) để ánh xạ vào vocabulary</a:t>
            </a:r>
          </a:p>
          <a:p>
            <a:endParaRPr lang="vi-VN" dirty="0"/>
          </a:p>
          <a:p>
            <a:r>
              <a:rPr lang="vi-VN" dirty="0"/>
              <a:t>- Softmax: Thu được xác suất cho từng từ trong từ vựng, chọn từ có xác suất cao nhất để tạo câu.</a:t>
            </a:r>
            <a:endParaRPr lang="en-VN" dirty="0"/>
          </a:p>
        </p:txBody>
      </p:sp>
    </p:spTree>
    <p:extLst>
      <p:ext uri="{BB962C8B-B14F-4D97-AF65-F5344CB8AC3E}">
        <p14:creationId xmlns:p14="http://schemas.microsoft.com/office/powerpoint/2010/main" val="3968779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solidFill>
                  <a:srgbClr val="000000"/>
                </a:solidFill>
                <a:effectLst/>
                <a:latin typeface="Helvetica" pitchFamily="2" charset="0"/>
              </a:rPr>
              <a:t>CLIP được sử dụng vì có các feature semantic phong phú và đa dạng ngữ cảnh, có khả năng nhận thức tốt cho các vấn đề Vision-Language.</a:t>
            </a:r>
          </a:p>
        </p:txBody>
      </p:sp>
    </p:spTree>
    <p:extLst>
      <p:ext uri="{BB962C8B-B14F-4D97-AF65-F5344CB8AC3E}">
        <p14:creationId xmlns:p14="http://schemas.microsoft.com/office/powerpoint/2010/main" val="911042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solidFill>
                  <a:srgbClr val="000000"/>
                </a:solidFill>
                <a:effectLst/>
                <a:latin typeface="Helvetica" pitchFamily="2" charset="0"/>
              </a:rPr>
              <a:t>Model CLIP có khả năng học được nhiều loại khái niệm (object, action,. . . ) một cách trực quan từ hình ảnh và liên kết chúng với nhau.</a:t>
            </a:r>
          </a:p>
          <a:p>
            <a:r>
              <a:rPr lang="vi-VN">
                <a:solidFill>
                  <a:srgbClr val="000000"/>
                </a:solidFill>
                <a:effectLst/>
                <a:latin typeface="Helvetica" pitchFamily="2" charset="0"/>
              </a:rPr>
              <a:t> Vì thế chúng ta không chỉ có thể sử dụng được CLIP cho nhiều bài toán như classification, Captioning, Image search</a:t>
            </a:r>
          </a:p>
        </p:txBody>
      </p:sp>
    </p:spTree>
    <p:extLst>
      <p:ext uri="{BB962C8B-B14F-4D97-AF65-F5344CB8AC3E}">
        <p14:creationId xmlns:p14="http://schemas.microsoft.com/office/powerpoint/2010/main" val="652453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solidFill>
                  <a:srgbClr val="000000"/>
                </a:solidFill>
                <a:effectLst/>
                <a:latin typeface="Helvetica" pitchFamily="2" charset="0"/>
              </a:rPr>
              <a:t>CLIP model bao gồm 2 sub-models là image encoders và text encoders để encode input thành các vector đặc trưng để xây dựng similarity matrix (I ×T is an inner product).</a:t>
            </a:r>
          </a:p>
          <a:p>
            <a:endParaRPr lang="en-VN"/>
          </a:p>
        </p:txBody>
      </p:sp>
    </p:spTree>
    <p:extLst>
      <p:ext uri="{BB962C8B-B14F-4D97-AF65-F5344CB8AC3E}">
        <p14:creationId xmlns:p14="http://schemas.microsoft.com/office/powerpoint/2010/main" val="763713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9CB0-21A0-4E91-3C93-687C30C2B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DBDB9-A52B-8D6B-C919-8F55B06EF9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8E5E8A-C05C-AAE4-3811-4A9E8F1B4554}"/>
              </a:ext>
            </a:extLst>
          </p:cNvPr>
          <p:cNvSpPr>
            <a:spLocks noGrp="1"/>
          </p:cNvSpPr>
          <p:nvPr>
            <p:ph type="body" idx="1"/>
          </p:nvPr>
        </p:nvSpPr>
        <p:spPr/>
        <p:txBody>
          <a:bodyPr/>
          <a:lstStyle/>
          <a:p>
            <a:r>
              <a:rPr lang="vi-VN">
                <a:solidFill>
                  <a:srgbClr val="000000"/>
                </a:solidFill>
                <a:effectLst/>
                <a:latin typeface="Helvetica" pitchFamily="2" charset="0"/>
              </a:rPr>
              <a:t>CLIP model bao gồm 2 sub-models là image encoders và text encoders để encode input thành các vector đặc trưng để xây dựng similarity matrix (I ×T is an inner product).</a:t>
            </a:r>
          </a:p>
          <a:p>
            <a:endParaRPr lang="en-VN"/>
          </a:p>
        </p:txBody>
      </p:sp>
    </p:spTree>
    <p:extLst>
      <p:ext uri="{BB962C8B-B14F-4D97-AF65-F5344CB8AC3E}">
        <p14:creationId xmlns:p14="http://schemas.microsoft.com/office/powerpoint/2010/main" val="2900040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a:p>
            <a:r>
              <a:rPr lang="vi-VN">
                <a:solidFill>
                  <a:srgbClr val="000000"/>
                </a:solidFill>
                <a:effectLst/>
                <a:latin typeface="Helvetica" pitchFamily="2" charset="0"/>
              </a:rPr>
              <a:t>Trong mô hình ClipCap, CLIP được sử dụng như một visual encoder giúp trích xuất những thông tin ngữ nghĩa (semantic encoding) từ hình ảnh đầu vào. Nhờ vào khả năng tổng quát hoá vượt trội hơn các model phân loại thông thường bằng việc hiểu thêm ý nghĩa của các class labels bức ảnh, CLIP là một mô hình mang lại sự linh hoạt và tổng quát hơn đáng kể so với các model ImageNet hiện có, có thể thực hiện nhiều tác vụ khác nhau. CLIP còn đem lại lợi ích rất lớn về thời gian và tài nguyên,</a:t>
            </a:r>
          </a:p>
          <a:p>
            <a:r>
              <a:rPr lang="vi-VN">
                <a:solidFill>
                  <a:srgbClr val="000000"/>
                </a:solidFill>
                <a:effectLst/>
                <a:latin typeface="Helvetica" pitchFamily="2" charset="0"/>
              </a:rPr>
              <a:t>khi đã được huấn huyện trên một bộ dữ liệu cực lớn, nhờ đó Có khả năng encode ngữ nghĩa cho bất kỳ image nào mà không cần "additional supervision", giảm thiểu yêu cầu annotations bổ sung.</a:t>
            </a:r>
          </a:p>
          <a:p>
            <a:endParaRPr lang="vi-VN"/>
          </a:p>
          <a:p>
            <a:r>
              <a:rPr lang="vi-VN"/>
              <a:t>+ Khả năng khái quát hóa: Vượt trội hơn các mô hình thông thường bằng cách hiểu rõ hơn về ý nghĩa của nhãn lớp hình ảnh.</a:t>
            </a:r>
          </a:p>
          <a:p>
            <a:r>
              <a:rPr lang="vi-VN"/>
              <a:t>+ Khả năng sử dụng: Mô hình CLIP đã được huấn luyện trên một số lượng lớn hình ảnh</a:t>
            </a:r>
            <a:endParaRPr lang="en-VN"/>
          </a:p>
        </p:txBody>
      </p:sp>
    </p:spTree>
    <p:extLst>
      <p:ext uri="{BB962C8B-B14F-4D97-AF65-F5344CB8AC3E}">
        <p14:creationId xmlns:p14="http://schemas.microsoft.com/office/powerpoint/2010/main" val="3461748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GPT-2 (Generative Pretrained Transformer 2) là mô hình ngôn ngữ dựa trên kiến ​​trúc Transformer được OpenAI công bố vào năm 2019, một mô hình học không giám sát, được đào tạo về nhiệm vụ dự đoán từ tiếp theo trong câu.</a:t>
            </a:r>
          </a:p>
          <a:p>
            <a:r>
              <a:rPr lang="vi-VN"/>
              <a:t>Ứng dụng trong ClipCap: Được sử dụng cho nhiệm vụ tạo văn bản dựa trên thông tin ngữ nghĩa của mô hình CLIP, để tạo chú thích tự nhiên và hoàn chỉnh.</a:t>
            </a:r>
          </a:p>
          <a:p>
            <a:endParaRPr lang="vi-VN"/>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effectLst/>
                <a:latin typeface="Helvetica Neue" panose="02000503000000020004" pitchFamily="2" charset="0"/>
              </a:rPr>
              <a:t>GPT-2 có thể học các tác vụ ngôn ngữ như đọc, tóm tắt và dịch từ văn bản thô mà không cần sử dụng dữ liệu đào tạo dành riêng cho lĩnh vực đó.</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vi-VN">
              <a:effectLst/>
              <a:latin typeface="Helvetica Neue" panose="02000503000000020004"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solidFill>
                  <a:srgbClr val="000000"/>
                </a:solidFill>
                <a:effectLst/>
                <a:latin typeface="Helvetica" pitchFamily="2" charset="0"/>
              </a:rPr>
              <a:t>Mô hình GPT-2 được huấn luyện với tác vụ dự đoán từ tiếp theo khi đã biết tập hợp những từ trước đó.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solidFill>
                  <a:srgbClr val="000000"/>
                </a:solidFill>
                <a:effectLst/>
                <a:latin typeface="Helvetica" pitchFamily="2" charset="0"/>
              </a:rPr>
              <a:t>Định dạng của dữ liệu đầu vào yêu cầu một token đặc biệt đánh dấu vị trí bắt đầu của một chuỗi . Sau mỗi lần mô hình sinh ra một token mới, token này sẽ được thêm vào chuỗi đầu vào và chuỗi mới này sẽ trở thành đầu vào của mô hình trong bước lặp tiếp theo. Quá trình này sẽ được lặp lại liên tục cho đến khi token được sinh ra, đánh dấu sự kết thúc của caption.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vi-VN">
              <a:effectLst/>
              <a:latin typeface="Helvetica Neue" panose="02000503000000020004" pitchFamily="2" charset="0"/>
            </a:endParaRPr>
          </a:p>
          <a:p>
            <a:endParaRPr lang="en-VN"/>
          </a:p>
        </p:txBody>
      </p:sp>
    </p:spTree>
    <p:extLst>
      <p:ext uri="{BB962C8B-B14F-4D97-AF65-F5344CB8AC3E}">
        <p14:creationId xmlns:p14="http://schemas.microsoft.com/office/powerpoint/2010/main" val="1505915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latin typeface="Cousine"/>
              </a:rPr>
              <a:t>Mapping Network (key component </a:t>
            </a:r>
            <a:r>
              <a:rPr lang="en-GB" sz="1100" dirty="0" err="1">
                <a:latin typeface="Cousine"/>
              </a:rPr>
              <a:t>của</a:t>
            </a:r>
            <a:r>
              <a:rPr lang="en-GB" sz="1100" dirty="0">
                <a:latin typeface="Cousine"/>
              </a:rPr>
              <a:t> paper/model) </a:t>
            </a:r>
            <a:r>
              <a:rPr lang="en-GB" sz="1100" dirty="0" err="1">
                <a:latin typeface="Cousine"/>
              </a:rPr>
              <a:t>để</a:t>
            </a:r>
            <a:r>
              <a:rPr lang="en-GB" sz="1100" dirty="0">
                <a:latin typeface="Cousine"/>
              </a:rPr>
              <a:t> </a:t>
            </a:r>
            <a:r>
              <a:rPr lang="en-GB" sz="1100" dirty="0" err="1">
                <a:latin typeface="Cousine"/>
              </a:rPr>
              <a:t>biến</a:t>
            </a:r>
            <a:r>
              <a:rPr lang="en-GB" sz="1100" dirty="0">
                <a:latin typeface="Cousine"/>
              </a:rPr>
              <a:t> </a:t>
            </a:r>
            <a:r>
              <a:rPr lang="en-GB" sz="1100" dirty="0" err="1">
                <a:latin typeface="Cousine"/>
              </a:rPr>
              <a:t>đổi</a:t>
            </a:r>
            <a:r>
              <a:rPr lang="en-GB" sz="1100" dirty="0">
                <a:latin typeface="Cousine"/>
              </a:rPr>
              <a:t> CLIP encoding (output </a:t>
            </a:r>
            <a:r>
              <a:rPr lang="en-GB" sz="1100" dirty="0" err="1">
                <a:latin typeface="Cousine"/>
              </a:rPr>
              <a:t>của</a:t>
            </a:r>
            <a:r>
              <a:rPr lang="en-GB" sz="1100" dirty="0">
                <a:latin typeface="Cousine"/>
              </a:rPr>
              <a:t> CLIP) </a:t>
            </a:r>
            <a:r>
              <a:rPr lang="en-GB" sz="1100" dirty="0" err="1">
                <a:latin typeface="Cousine"/>
              </a:rPr>
              <a:t>về</a:t>
            </a:r>
            <a:r>
              <a:rPr lang="en-GB" sz="1100" dirty="0">
                <a:latin typeface="Cousine"/>
              </a:rPr>
              <a:t> word embedding (input </a:t>
            </a:r>
            <a:r>
              <a:rPr lang="en-GB" sz="1100" dirty="0" err="1">
                <a:latin typeface="Cousine"/>
              </a:rPr>
              <a:t>của</a:t>
            </a:r>
            <a:r>
              <a:rPr lang="en-GB" sz="1100" dirty="0">
                <a:latin typeface="Cousine"/>
              </a:rPr>
              <a:t> GPT-2).</a:t>
            </a:r>
          </a:p>
          <a:p>
            <a:r>
              <a:rPr lang="en-GB" sz="1100" dirty="0" err="1">
                <a:latin typeface="Cousine"/>
              </a:rPr>
              <a:t>sử</a:t>
            </a:r>
            <a:r>
              <a:rPr lang="en-GB" sz="1100" dirty="0">
                <a:latin typeface="Cousine"/>
              </a:rPr>
              <a:t> </a:t>
            </a:r>
            <a:r>
              <a:rPr lang="en-GB" sz="1100" dirty="0" err="1">
                <a:latin typeface="Cousine"/>
              </a:rPr>
              <a:t>dụng</a:t>
            </a:r>
            <a:r>
              <a:rPr lang="en-GB" sz="1100" dirty="0">
                <a:latin typeface="Cousine"/>
              </a:rPr>
              <a:t> </a:t>
            </a:r>
            <a:r>
              <a:rPr lang="en-GB" sz="1100" dirty="0" err="1">
                <a:latin typeface="Cousine"/>
              </a:rPr>
              <a:t>kỹ</a:t>
            </a:r>
            <a:r>
              <a:rPr lang="en-GB" sz="1100" dirty="0">
                <a:latin typeface="Cousine"/>
              </a:rPr>
              <a:t> </a:t>
            </a:r>
            <a:r>
              <a:rPr lang="en-GB" sz="1100" dirty="0" err="1">
                <a:latin typeface="Cousine"/>
              </a:rPr>
              <a:t>thuật</a:t>
            </a:r>
            <a:r>
              <a:rPr lang="en-GB" sz="1100" dirty="0">
                <a:latin typeface="Cousine"/>
              </a:rPr>
              <a:t> Prefix-tuning </a:t>
            </a:r>
            <a:r>
              <a:rPr lang="en-GB" sz="1100" dirty="0" err="1">
                <a:latin typeface="Cousine"/>
              </a:rPr>
              <a:t>cho</a:t>
            </a:r>
            <a:r>
              <a:rPr lang="en-GB" sz="1100" dirty="0">
                <a:latin typeface="Cousine"/>
              </a:rPr>
              <a:t> language model</a:t>
            </a:r>
          </a:p>
          <a:p>
            <a:endParaRPr lang="en-GB" sz="1100" dirty="0">
              <a:latin typeface="Cousine"/>
            </a:endParaRPr>
          </a:p>
          <a:p>
            <a:r>
              <a:rPr lang="vi-VN" b="1" dirty="0"/>
              <a:t>Prefix-tuning</a:t>
            </a:r>
            <a:r>
              <a:rPr lang="vi-VN" dirty="0"/>
              <a:t> đề xuất rằng thay vì điều chỉnh tất cả các tham số của mô hình, ta chỉ cần thêm một chuỗi các vector (prefix) vào đầu vào của mô hình. Các vector này sẽ được tối ưu hóa để cải thiện hiệu suất cho nhiệm vụ cụ thể mà không làm thay đổi các tham số gốc của mô hình.</a:t>
            </a:r>
            <a:endParaRPr lang="en-GB" sz="1100" dirty="0">
              <a:latin typeface="Cousine"/>
            </a:endParaRPr>
          </a:p>
          <a:p>
            <a:r>
              <a:rPr lang="vi-VN" dirty="0"/>
              <a:t>Khi sử dụng prefix-tuning, mô hình ngôn ngữ (như GPT hoặc BERT) sẽ nhận thêm một chuỗi prefix (có thể là một chuỗi vector) trước khi xử lý đầu vào thực sự. Các vector này được huấn luyện để điều chỉnh cách mà mô hình hiểu và sinh ra ngôn ngữ cho một nhiệm vụ cụ thể, như phân loại văn bản, trả lời câu hỏi, hoặc sinh văn bản.</a:t>
            </a:r>
            <a:endParaRPr lang="en-GB" sz="1100" dirty="0">
              <a:latin typeface="Cousine"/>
            </a:endParaRPr>
          </a:p>
          <a:p>
            <a:endParaRPr lang="en-GB" sz="1100" dirty="0">
              <a:latin typeface="Cousine"/>
            </a:endParaRPr>
          </a:p>
          <a:p>
            <a:endParaRPr lang="en-GB" sz="1100" dirty="0">
              <a:latin typeface="Cousine"/>
            </a:endParaRPr>
          </a:p>
          <a:p>
            <a:r>
              <a:rPr lang="vi-VN" dirty="0">
                <a:solidFill>
                  <a:srgbClr val="000000"/>
                </a:solidFill>
                <a:effectLst/>
                <a:latin typeface="Helvetica" pitchFamily="2" charset="0"/>
              </a:rPr>
              <a:t>với hướng tiếp cận (prefix-tuning, đóng băng model), thì nhóm tác giả đề xuất sử dụng kiến trúc Transformer cho Mapping Network. Mạng Transformer sử dụng cơ chế global attention trên các token input sẽ giúp giảm số tham số yêu cầu với cái chuỗi dài và làm tăng kích thước prefix, từ đó cải thiện kết quả của mô hình.</a:t>
            </a:r>
          </a:p>
        </p:txBody>
      </p:sp>
    </p:spTree>
    <p:extLst>
      <p:ext uri="{BB962C8B-B14F-4D97-AF65-F5344CB8AC3E}">
        <p14:creationId xmlns:p14="http://schemas.microsoft.com/office/powerpoint/2010/main" val="24830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err="1">
                <a:latin typeface="Cousine"/>
              </a:rPr>
              <a:t>Nếu</a:t>
            </a:r>
            <a:r>
              <a:rPr lang="en-GB">
                <a:latin typeface="Cousine"/>
              </a:rPr>
              <a:t> </a:t>
            </a:r>
            <a:r>
              <a:rPr lang="en-GB" err="1">
                <a:latin typeface="Cousine"/>
              </a:rPr>
              <a:t>chúng</a:t>
            </a:r>
            <a:r>
              <a:rPr lang="en-GB">
                <a:latin typeface="Cousine"/>
              </a:rPr>
              <a:t> ta </a:t>
            </a:r>
            <a:r>
              <a:rPr lang="en-GB" err="1">
                <a:latin typeface="Cousine"/>
              </a:rPr>
              <a:t>muốn</a:t>
            </a:r>
            <a:r>
              <a:rPr lang="en-GB">
                <a:latin typeface="Cousine"/>
              </a:rPr>
              <a:t> </a:t>
            </a:r>
            <a:r>
              <a:rPr lang="en-GB" err="1">
                <a:latin typeface="Cousine"/>
              </a:rPr>
              <a:t>điều</a:t>
            </a:r>
            <a:r>
              <a:rPr lang="en-GB">
                <a:latin typeface="Cousine"/>
              </a:rPr>
              <a:t> </a:t>
            </a:r>
            <a:r>
              <a:rPr lang="en-GB" err="1">
                <a:latin typeface="Cousine"/>
              </a:rPr>
              <a:t>khiển</a:t>
            </a:r>
            <a:r>
              <a:rPr lang="en-GB">
                <a:latin typeface="Cousine"/>
              </a:rPr>
              <a:t> language model </a:t>
            </a:r>
            <a:r>
              <a:rPr lang="en-GB" err="1">
                <a:latin typeface="Cousine"/>
              </a:rPr>
              <a:t>để</a:t>
            </a:r>
            <a:r>
              <a:rPr lang="en-GB">
                <a:latin typeface="Cousine"/>
              </a:rPr>
              <a:t> </a:t>
            </a:r>
            <a:r>
              <a:rPr lang="en-GB" err="1">
                <a:latin typeface="Cousine"/>
              </a:rPr>
              <a:t>tạo</a:t>
            </a:r>
            <a:r>
              <a:rPr lang="en-GB">
                <a:latin typeface="Cousine"/>
              </a:rPr>
              <a:t> </a:t>
            </a:r>
            <a:r>
              <a:rPr lang="en-GB" err="1">
                <a:latin typeface="Cousine"/>
              </a:rPr>
              <a:t>ra</a:t>
            </a:r>
            <a:r>
              <a:rPr lang="en-GB">
                <a:latin typeface="Cousine"/>
              </a:rPr>
              <a:t> </a:t>
            </a:r>
            <a:r>
              <a:rPr lang="en-GB" err="1">
                <a:latin typeface="Cousine"/>
              </a:rPr>
              <a:t>một</a:t>
            </a:r>
            <a:r>
              <a:rPr lang="en-GB">
                <a:latin typeface="Cousine"/>
              </a:rPr>
              <a:t> </a:t>
            </a:r>
            <a:r>
              <a:rPr lang="en-GB" err="1">
                <a:latin typeface="Cousine"/>
              </a:rPr>
              <a:t>từ</a:t>
            </a:r>
            <a:r>
              <a:rPr lang="en-GB">
                <a:latin typeface="Cousine"/>
              </a:rPr>
              <a:t> </a:t>
            </a:r>
            <a:r>
              <a:rPr lang="en-GB" err="1">
                <a:latin typeface="Cousine"/>
              </a:rPr>
              <a:t>đích</a:t>
            </a:r>
            <a:r>
              <a:rPr lang="en-GB">
                <a:latin typeface="Cousine"/>
              </a:rPr>
              <a:t> </a:t>
            </a:r>
            <a:r>
              <a:rPr lang="en-GB" err="1">
                <a:latin typeface="Cousine"/>
              </a:rPr>
              <a:t>cụ</a:t>
            </a:r>
            <a:r>
              <a:rPr lang="en-GB">
                <a:latin typeface="Cousine"/>
              </a:rPr>
              <a:t> </a:t>
            </a:r>
            <a:r>
              <a:rPr lang="en-GB" err="1">
                <a:latin typeface="Cousine"/>
              </a:rPr>
              <a:t>thể</a:t>
            </a:r>
            <a:r>
              <a:rPr lang="en-GB">
                <a:latin typeface="Cousine"/>
              </a:rPr>
              <a:t>, </a:t>
            </a:r>
            <a:r>
              <a:rPr lang="en-GB" err="1">
                <a:latin typeface="Cousine"/>
              </a:rPr>
              <a:t>việc</a:t>
            </a:r>
            <a:r>
              <a:rPr lang="en-GB">
                <a:latin typeface="Cousine"/>
              </a:rPr>
              <a:t> "prepending"/</a:t>
            </a:r>
            <a:r>
              <a:rPr lang="en-GB" err="1">
                <a:latin typeface="Cousine"/>
              </a:rPr>
              <a:t>chuẩn</a:t>
            </a:r>
            <a:r>
              <a:rPr lang="en-GB">
                <a:latin typeface="Cousine"/>
              </a:rPr>
              <a:t> </a:t>
            </a:r>
            <a:r>
              <a:rPr lang="en-GB" err="1">
                <a:latin typeface="Cousine"/>
              </a:rPr>
              <a:t>bị</a:t>
            </a:r>
            <a:r>
              <a:rPr lang="en-GB">
                <a:latin typeface="Cousine"/>
              </a:rPr>
              <a:t> </a:t>
            </a:r>
            <a:r>
              <a:rPr lang="en-GB" err="1">
                <a:latin typeface="Cousine"/>
              </a:rPr>
              <a:t>trước</a:t>
            </a:r>
            <a:r>
              <a:rPr lang="en-GB">
                <a:latin typeface="Cousine"/>
              </a:rPr>
              <a:t> </a:t>
            </a:r>
            <a:r>
              <a:rPr lang="en-GB" err="1">
                <a:latin typeface="Cousine"/>
              </a:rPr>
              <a:t>các</a:t>
            </a:r>
            <a:r>
              <a:rPr lang="en-GB">
                <a:latin typeface="Cousine"/>
              </a:rPr>
              <a:t> </a:t>
            </a:r>
            <a:r>
              <a:rPr lang="en-GB" err="1">
                <a:latin typeface="Cousine"/>
              </a:rPr>
              <a:t>cụm</a:t>
            </a:r>
            <a:r>
              <a:rPr lang="en-GB">
                <a:latin typeface="Cousine"/>
              </a:rPr>
              <a:t> </a:t>
            </a:r>
            <a:r>
              <a:rPr lang="en-GB" err="1">
                <a:latin typeface="Cousine"/>
              </a:rPr>
              <a:t>từ</a:t>
            </a:r>
            <a:r>
              <a:rPr lang="en-GB">
                <a:latin typeface="Cousine"/>
              </a:rPr>
              <a:t> </a:t>
            </a:r>
            <a:r>
              <a:rPr lang="en-GB" err="1">
                <a:latin typeface="Cousine"/>
              </a:rPr>
              <a:t>có</a:t>
            </a:r>
            <a:r>
              <a:rPr lang="en-GB">
                <a:latin typeface="Cousine"/>
              </a:rPr>
              <a:t> </a:t>
            </a:r>
            <a:r>
              <a:rPr lang="en-GB" err="1">
                <a:latin typeface="Cousine"/>
              </a:rPr>
              <a:t>liên</a:t>
            </a:r>
            <a:r>
              <a:rPr lang="en-GB">
                <a:latin typeface="Cousine"/>
              </a:rPr>
              <a:t> </a:t>
            </a:r>
            <a:r>
              <a:rPr lang="en-GB" err="1">
                <a:latin typeface="Cousine"/>
              </a:rPr>
              <a:t>quan</a:t>
            </a:r>
            <a:r>
              <a:rPr lang="en-GB">
                <a:latin typeface="Cousine"/>
              </a:rPr>
              <a:t> </a:t>
            </a:r>
            <a:r>
              <a:rPr lang="en-GB" err="1">
                <a:latin typeface="Cousine"/>
              </a:rPr>
              <a:t>sẽ</a:t>
            </a:r>
            <a:r>
              <a:rPr lang="en-GB">
                <a:latin typeface="Cousine"/>
              </a:rPr>
              <a:t> </a:t>
            </a:r>
            <a:r>
              <a:rPr lang="en-GB" err="1">
                <a:latin typeface="Cousine"/>
              </a:rPr>
              <a:t>giúp</a:t>
            </a:r>
            <a:r>
              <a:rPr lang="en-GB">
                <a:latin typeface="Cousine"/>
              </a:rPr>
              <a:t> </a:t>
            </a:r>
            <a:r>
              <a:rPr lang="en-GB" err="1">
                <a:latin typeface="Cousine"/>
              </a:rPr>
              <a:t>tăng</a:t>
            </a:r>
            <a:r>
              <a:rPr lang="en-GB">
                <a:latin typeface="Cousine"/>
              </a:rPr>
              <a:t> </a:t>
            </a:r>
            <a:r>
              <a:rPr lang="en-GB" err="1">
                <a:latin typeface="Cousine"/>
              </a:rPr>
              <a:t>xác</a:t>
            </a:r>
            <a:r>
              <a:rPr lang="en-GB">
                <a:latin typeface="Cousine"/>
              </a:rPr>
              <a:t> </a:t>
            </a:r>
            <a:r>
              <a:rPr lang="en-GB" err="1">
                <a:latin typeface="Cousine"/>
              </a:rPr>
              <a:t>suất</a:t>
            </a:r>
            <a:r>
              <a:rPr lang="en-GB">
                <a:latin typeface="Cousine"/>
              </a:rPr>
              <a:t> </a:t>
            </a:r>
            <a:r>
              <a:rPr lang="en-GB" err="1">
                <a:latin typeface="Cousine"/>
              </a:rPr>
              <a:t>có</a:t>
            </a:r>
            <a:r>
              <a:rPr lang="en-GB">
                <a:latin typeface="Cousine"/>
              </a:rPr>
              <a:t> </a:t>
            </a:r>
            <a:r>
              <a:rPr lang="en-GB" err="1">
                <a:latin typeface="Cousine"/>
              </a:rPr>
              <a:t>điều</a:t>
            </a:r>
            <a:r>
              <a:rPr lang="en-GB">
                <a:latin typeface="Cousine"/>
              </a:rPr>
              <a:t> </a:t>
            </a:r>
            <a:r>
              <a:rPr lang="en-GB" err="1">
                <a:latin typeface="Cousine"/>
              </a:rPr>
              <a:t>kiện</a:t>
            </a:r>
            <a:r>
              <a:rPr lang="en-GB">
                <a:latin typeface="Cousine"/>
              </a:rPr>
              <a:t> </a:t>
            </a:r>
            <a:r>
              <a:rPr lang="en-GB" err="1">
                <a:latin typeface="Cousine"/>
              </a:rPr>
              <a:t>của</a:t>
            </a:r>
            <a:r>
              <a:rPr lang="en-GB">
                <a:latin typeface="Cousine"/>
              </a:rPr>
              <a:t> language model </a:t>
            </a:r>
            <a:r>
              <a:rPr lang="en-GB" err="1">
                <a:latin typeface="Cousine"/>
              </a:rPr>
              <a:t>cho</a:t>
            </a:r>
            <a:r>
              <a:rPr lang="en-GB">
                <a:latin typeface="Cousine"/>
              </a:rPr>
              <a:t> </a:t>
            </a:r>
            <a:r>
              <a:rPr lang="en-GB" err="1">
                <a:latin typeface="Cousine"/>
              </a:rPr>
              <a:t>đầu</a:t>
            </a:r>
            <a:r>
              <a:rPr lang="en-GB">
                <a:latin typeface="Cousine"/>
              </a:rPr>
              <a:t> </a:t>
            </a:r>
            <a:r>
              <a:rPr lang="en-GB" err="1">
                <a:latin typeface="Cousine"/>
              </a:rPr>
              <a:t>ra</a:t>
            </a:r>
            <a:r>
              <a:rPr lang="en-GB">
                <a:latin typeface="Cousine"/>
              </a:rPr>
              <a:t> mong </a:t>
            </a:r>
            <a:r>
              <a:rPr lang="en-GB" err="1">
                <a:latin typeface="Cousine"/>
              </a:rPr>
              <a:t>muốn</a:t>
            </a:r>
            <a:r>
              <a:rPr lang="en-GB">
                <a:latin typeface="Cousine"/>
              </a:rPr>
              <a:t>. </a:t>
            </a:r>
          </a:p>
          <a:p>
            <a:endParaRPr lang="en-VN"/>
          </a:p>
          <a:p>
            <a:r>
              <a:rPr lang="vi-VN"/>
              <a:t>Với mô hình tự hồi quy tuyến tính như GPT-2, phương pháp prefix-tuning sẽ thêm các prefix học được vào trước x, y và thu được activations h1 và h2, với chiều dài prefix = 2 như trong hình minh hoạ. Từ đó chúng ta sẽ thu được ma trân P </a:t>
            </a:r>
            <a:r>
              <a:rPr lang="el-GR"/>
              <a:t>θ </a:t>
            </a:r>
            <a:r>
              <a:rPr lang="vi-VN"/>
              <a:t>có thể huấn luyện chứa các tham số với số chiều của prefix nhân với số chiều của activation vectors. Và đối với các chỉ số khác, các activations sẽ giống như mô hình fine-tuning thông thường khác với các tham số </a:t>
            </a:r>
            <a:r>
              <a:rPr lang="el-GR"/>
              <a:t>φ.</a:t>
            </a:r>
            <a:endParaRPr lang="en-VN"/>
          </a:p>
        </p:txBody>
      </p:sp>
    </p:spTree>
    <p:extLst>
      <p:ext uri="{BB962C8B-B14F-4D97-AF65-F5344CB8AC3E}">
        <p14:creationId xmlns:p14="http://schemas.microsoft.com/office/powerpoint/2010/main" val="3626000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Giảm thiểu số lượng cho những câu dài.</a:t>
            </a:r>
            <a:endParaRPr lang="en-VN"/>
          </a:p>
          <a:p>
            <a:endParaRPr lang="en-VN"/>
          </a:p>
          <a:p>
            <a:endParaRPr lang="en-VN"/>
          </a:p>
          <a:p>
            <a:r>
              <a:rPr lang="en-GB" sz="1100">
                <a:latin typeface="Cousine"/>
              </a:rPr>
              <a:t>Transformer </a:t>
            </a:r>
            <a:r>
              <a:rPr lang="en-GB" sz="1100" err="1">
                <a:latin typeface="Cousine"/>
              </a:rPr>
              <a:t>gồm</a:t>
            </a:r>
            <a:r>
              <a:rPr lang="en-GB" sz="1100">
                <a:latin typeface="Cousine"/>
              </a:rPr>
              <a:t> 2 input</a:t>
            </a:r>
          </a:p>
          <a:p>
            <a:r>
              <a:rPr lang="en-GB" sz="1100">
                <a:latin typeface="Cousine"/>
              </a:rPr>
              <a:t>- CLIP visual encoding</a:t>
            </a:r>
          </a:p>
          <a:p>
            <a:r>
              <a:rPr lang="en-GB" sz="1100">
                <a:latin typeface="Cousine"/>
              </a:rPr>
              <a:t>- Learned constant input: </a:t>
            </a:r>
            <a:r>
              <a:rPr lang="en-GB" sz="1100" err="1">
                <a:latin typeface="Cousine"/>
              </a:rPr>
              <a:t>Lưu</a:t>
            </a:r>
            <a:r>
              <a:rPr lang="en-GB" sz="1100">
                <a:latin typeface="Cousine"/>
              </a:rPr>
              <a:t> </a:t>
            </a:r>
            <a:r>
              <a:rPr lang="en-GB" sz="1100" err="1">
                <a:latin typeface="Cousine"/>
              </a:rPr>
              <a:t>lại</a:t>
            </a:r>
            <a:r>
              <a:rPr lang="en-GB" sz="1100">
                <a:latin typeface="Cousine"/>
              </a:rPr>
              <a:t> </a:t>
            </a:r>
            <a:r>
              <a:rPr lang="en-GB" sz="1100" err="1">
                <a:latin typeface="Cousine"/>
              </a:rPr>
              <a:t>những</a:t>
            </a:r>
            <a:r>
              <a:rPr lang="en-GB" sz="1100">
                <a:latin typeface="Cousine"/>
              </a:rPr>
              <a:t> </a:t>
            </a:r>
            <a:r>
              <a:rPr lang="en-GB" sz="1100" err="1">
                <a:latin typeface="Cousine"/>
              </a:rPr>
              <a:t>thông</a:t>
            </a:r>
            <a:r>
              <a:rPr lang="en-GB" sz="1100">
                <a:latin typeface="Cousine"/>
              </a:rPr>
              <a:t> tin </a:t>
            </a:r>
            <a:r>
              <a:rPr lang="en-GB" sz="1100" err="1">
                <a:latin typeface="Cousine"/>
              </a:rPr>
              <a:t>quan</a:t>
            </a:r>
            <a:r>
              <a:rPr lang="en-GB" sz="1100">
                <a:latin typeface="Cousine"/>
              </a:rPr>
              <a:t> </a:t>
            </a:r>
            <a:r>
              <a:rPr lang="en-GB" sz="1100" err="1">
                <a:latin typeface="Cousine"/>
              </a:rPr>
              <a:t>trọng</a:t>
            </a:r>
            <a:r>
              <a:rPr lang="en-GB" sz="1100">
                <a:latin typeface="Cousine"/>
              </a:rPr>
              <a:t> </a:t>
            </a:r>
            <a:r>
              <a:rPr lang="en-GB" sz="1100" err="1">
                <a:latin typeface="Cousine"/>
              </a:rPr>
              <a:t>học</a:t>
            </a:r>
            <a:r>
              <a:rPr lang="en-GB" sz="1100">
                <a:latin typeface="Cousine"/>
              </a:rPr>
              <a:t> </a:t>
            </a:r>
            <a:r>
              <a:rPr lang="en-GB" sz="1100" err="1">
                <a:latin typeface="Cousine"/>
              </a:rPr>
              <a:t>được</a:t>
            </a:r>
            <a:r>
              <a:rPr lang="en-GB" sz="1100">
                <a:latin typeface="Cousine"/>
              </a:rPr>
              <a:t> </a:t>
            </a:r>
            <a:r>
              <a:rPr lang="en-GB" sz="1100" err="1">
                <a:latin typeface="Cousine"/>
              </a:rPr>
              <a:t>về</a:t>
            </a:r>
            <a:r>
              <a:rPr lang="en-GB" sz="1100">
                <a:latin typeface="Cousine"/>
              </a:rPr>
              <a:t> CLIP encoding </a:t>
            </a:r>
            <a:r>
              <a:rPr lang="en-GB" sz="1100" err="1">
                <a:latin typeface="Cousine"/>
              </a:rPr>
              <a:t>từ</a:t>
            </a:r>
            <a:r>
              <a:rPr lang="en-GB" sz="1100">
                <a:latin typeface="Cousine"/>
              </a:rPr>
              <a:t> multi-head attention, </a:t>
            </a:r>
            <a:r>
              <a:rPr lang="en-GB" sz="1100" err="1">
                <a:latin typeface="Cousine"/>
              </a:rPr>
              <a:t>giúp</a:t>
            </a:r>
            <a:r>
              <a:rPr lang="en-GB" sz="1100">
                <a:latin typeface="Cousine"/>
              </a:rPr>
              <a:t> </a:t>
            </a:r>
            <a:r>
              <a:rPr lang="en-GB" sz="1100" err="1">
                <a:latin typeface="Cousine"/>
              </a:rPr>
              <a:t>tối</a:t>
            </a:r>
            <a:r>
              <a:rPr lang="en-GB" sz="1100">
                <a:latin typeface="Cousine"/>
              </a:rPr>
              <a:t> </a:t>
            </a:r>
            <a:r>
              <a:rPr lang="en-GB" sz="1100" err="1">
                <a:latin typeface="Cousine"/>
              </a:rPr>
              <a:t>ưu</a:t>
            </a:r>
            <a:r>
              <a:rPr lang="en-GB" sz="1100">
                <a:latin typeface="Cousine"/>
              </a:rPr>
              <a:t> language model </a:t>
            </a:r>
            <a:r>
              <a:rPr lang="en-GB" sz="1100" err="1">
                <a:latin typeface="Cousine"/>
              </a:rPr>
              <a:t>khi</a:t>
            </a:r>
            <a:r>
              <a:rPr lang="en-GB" sz="1100">
                <a:latin typeface="Cousine"/>
              </a:rPr>
              <a:t> </a:t>
            </a:r>
            <a:r>
              <a:rPr lang="en-GB" sz="1100" err="1">
                <a:latin typeface="Cousine"/>
              </a:rPr>
              <a:t>gặp</a:t>
            </a:r>
            <a:r>
              <a:rPr lang="en-GB" sz="1100">
                <a:latin typeface="Cousine"/>
              </a:rPr>
              <a:t> data </a:t>
            </a:r>
            <a:r>
              <a:rPr lang="en-GB" sz="1100" err="1">
                <a:latin typeface="Cousine"/>
              </a:rPr>
              <a:t>mới</a:t>
            </a:r>
            <a:r>
              <a:rPr lang="en-GB" sz="1100">
                <a:latin typeface="Cousine"/>
              </a:rPr>
              <a:t>.</a:t>
            </a:r>
            <a:endParaRPr lang="en-GB" sz="1100"/>
          </a:p>
          <a:p>
            <a:endParaRPr lang="en-GB" sz="1100"/>
          </a:p>
        </p:txBody>
      </p:sp>
    </p:spTree>
    <p:extLst>
      <p:ext uri="{BB962C8B-B14F-4D97-AF65-F5344CB8AC3E}">
        <p14:creationId xmlns:p14="http://schemas.microsoft.com/office/powerpoint/2010/main" val="2394776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3E4C7-E704-35C9-C7AA-43ADA0239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76F46-1D7B-6EEF-D316-CCEE418773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6263A9-8694-EA92-4076-1DE6F523F2D9}"/>
              </a:ext>
            </a:extLst>
          </p:cNvPr>
          <p:cNvSpPr>
            <a:spLocks noGrp="1"/>
          </p:cNvSpPr>
          <p:nvPr>
            <p:ph type="body" idx="1"/>
          </p:nvPr>
        </p:nvSpPr>
        <p:spPr/>
        <p:txBody>
          <a:bodyPr/>
          <a:lstStyle/>
          <a:p>
            <a:r>
              <a:rPr lang="vi-VN" dirty="0"/>
              <a:t>Khởi tạo Beam: Tạo beam_size beam từ embedding</a:t>
            </a:r>
          </a:p>
          <a:p>
            <a:r>
              <a:rPr lang="vi-VN" dirty="0"/>
              <a:t>Dự đoán Token: Mô hình dự đoán token tiếp theo cho mỗi beam và tính toán điểm log-likelihood.</a:t>
            </a:r>
          </a:p>
          <a:p>
            <a:r>
              <a:rPr lang="vi-VN" dirty="0"/>
              <a:t>Cập nhật Beam: Chọn các chuỗi beam_size hàng đầu có điểm cao nhất và cập nhật trạng thái.</a:t>
            </a:r>
          </a:p>
          <a:p>
            <a:r>
              <a:rPr lang="vi-VN" dirty="0"/>
              <a:t>Kiểm tra Stopping: Dừng quy trình nếu tất cả các chuỗi đã kết thúc hoặc đạt đến độ dài tối đa.</a:t>
            </a:r>
          </a:p>
          <a:p>
            <a:r>
              <a:rPr lang="vi-VN" dirty="0"/>
              <a:t>Trả về kết quả: Trả về danh sách các chuỗi đã tạo, được sắp xếp theo điểm của chúng.</a:t>
            </a:r>
            <a:endParaRPr lang="en-GB" sz="1100" dirty="0"/>
          </a:p>
        </p:txBody>
      </p:sp>
    </p:spTree>
    <p:extLst>
      <p:ext uri="{BB962C8B-B14F-4D97-AF65-F5344CB8AC3E}">
        <p14:creationId xmlns:p14="http://schemas.microsoft.com/office/powerpoint/2010/main" val="159697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a:latin typeface="Cousine"/>
              </a:rPr>
              <a:t>CLIP </a:t>
            </a:r>
            <a:r>
              <a:rPr lang="en-GB" sz="1100" err="1">
                <a:latin typeface="Cousine"/>
              </a:rPr>
              <a:t>thường</a:t>
            </a:r>
            <a:r>
              <a:rPr lang="en-GB" sz="1100">
                <a:latin typeface="Cousine"/>
              </a:rPr>
              <a:t> </a:t>
            </a:r>
            <a:r>
              <a:rPr lang="en-GB" sz="1100" err="1">
                <a:latin typeface="Cousine"/>
              </a:rPr>
              <a:t>sẽ</a:t>
            </a:r>
            <a:r>
              <a:rPr lang="en-GB" sz="1100">
                <a:latin typeface="Cousine"/>
              </a:rPr>
              <a:t> </a:t>
            </a:r>
            <a:r>
              <a:rPr lang="en-GB" sz="1100" err="1">
                <a:latin typeface="Cousine"/>
              </a:rPr>
              <a:t>cho</a:t>
            </a:r>
            <a:r>
              <a:rPr lang="en-GB" sz="1100">
                <a:latin typeface="Cousine"/>
              </a:rPr>
              <a:t> </a:t>
            </a:r>
            <a:r>
              <a:rPr lang="en-GB" sz="1100" err="1">
                <a:latin typeface="Cousine"/>
              </a:rPr>
              <a:t>ra</a:t>
            </a:r>
            <a:r>
              <a:rPr lang="en-GB" sz="1100">
                <a:latin typeface="Cousine"/>
              </a:rPr>
              <a:t> </a:t>
            </a:r>
            <a:r>
              <a:rPr lang="en-GB" sz="1100" err="1">
                <a:latin typeface="Cousine"/>
              </a:rPr>
              <a:t>kết</a:t>
            </a:r>
            <a:r>
              <a:rPr lang="en-GB" sz="1100">
                <a:latin typeface="Cousine"/>
              </a:rPr>
              <a:t> </a:t>
            </a:r>
            <a:r>
              <a:rPr lang="en-GB" sz="1100" err="1">
                <a:latin typeface="Cousine"/>
              </a:rPr>
              <a:t>quả</a:t>
            </a:r>
            <a:r>
              <a:rPr lang="en-GB" sz="1100">
                <a:latin typeface="Cousine"/>
              </a:rPr>
              <a:t> </a:t>
            </a:r>
            <a:r>
              <a:rPr lang="en-GB" sz="1100" err="1">
                <a:latin typeface="Cousine"/>
              </a:rPr>
              <a:t>tốt</a:t>
            </a:r>
            <a:r>
              <a:rPr lang="en-GB" sz="1100">
                <a:latin typeface="Cousine"/>
              </a:rPr>
              <a:t> </a:t>
            </a:r>
            <a:r>
              <a:rPr lang="en-GB" sz="1100" err="1">
                <a:latin typeface="Cousine"/>
              </a:rPr>
              <a:t>với</a:t>
            </a:r>
            <a:r>
              <a:rPr lang="en-GB" sz="1100">
                <a:latin typeface="Cousine"/>
              </a:rPr>
              <a:t> </a:t>
            </a:r>
            <a:r>
              <a:rPr lang="en-GB" sz="1100" err="1">
                <a:latin typeface="Cousine"/>
              </a:rPr>
              <a:t>các</a:t>
            </a:r>
            <a:r>
              <a:rPr lang="en-GB" sz="1100">
                <a:latin typeface="Cousine"/>
              </a:rPr>
              <a:t> task </a:t>
            </a:r>
            <a:r>
              <a:rPr lang="en-GB" sz="1100" err="1">
                <a:latin typeface="Cousine"/>
              </a:rPr>
              <a:t>nhận</a:t>
            </a:r>
            <a:r>
              <a:rPr lang="en-GB" sz="1100">
                <a:latin typeface="Cousine"/>
              </a:rPr>
              <a:t> </a:t>
            </a:r>
            <a:r>
              <a:rPr lang="en-GB" sz="1100" err="1">
                <a:latin typeface="Cousine"/>
              </a:rPr>
              <a:t>dạng</a:t>
            </a:r>
            <a:r>
              <a:rPr lang="en-GB" sz="1100">
                <a:latin typeface="Cousine"/>
              </a:rPr>
              <a:t> </a:t>
            </a:r>
            <a:r>
              <a:rPr lang="en-GB" sz="1100" err="1">
                <a:latin typeface="Cousine"/>
              </a:rPr>
              <a:t>trên</a:t>
            </a:r>
            <a:r>
              <a:rPr lang="en-GB" sz="1100">
                <a:latin typeface="Cousine"/>
              </a:rPr>
              <a:t> </a:t>
            </a:r>
            <a:r>
              <a:rPr lang="en-GB" sz="1100" err="1">
                <a:latin typeface="Cousine"/>
              </a:rPr>
              <a:t>khá</a:t>
            </a:r>
            <a:r>
              <a:rPr lang="en-GB" sz="1100">
                <a:latin typeface="Cousine"/>
              </a:rPr>
              <a:t> </a:t>
            </a:r>
            <a:r>
              <a:rPr lang="en-GB" sz="1100" err="1">
                <a:latin typeface="Cousine"/>
              </a:rPr>
              <a:t>nhiều</a:t>
            </a:r>
            <a:r>
              <a:rPr lang="en-GB" sz="1100">
                <a:latin typeface="Cousine"/>
              </a:rPr>
              <a:t> dataset </a:t>
            </a:r>
            <a:r>
              <a:rPr lang="en-GB" sz="1100" err="1">
                <a:latin typeface="Cousine"/>
              </a:rPr>
              <a:t>về</a:t>
            </a:r>
            <a:r>
              <a:rPr lang="en-GB" sz="1100">
                <a:latin typeface="Cousine"/>
              </a:rPr>
              <a:t> </a:t>
            </a:r>
            <a:r>
              <a:rPr lang="en-GB" sz="1100" err="1">
                <a:latin typeface="Cousine"/>
              </a:rPr>
              <a:t>các</a:t>
            </a:r>
            <a:r>
              <a:rPr lang="en-GB" sz="1100">
                <a:latin typeface="Cousine"/>
              </a:rPr>
              <a:t> </a:t>
            </a:r>
            <a:r>
              <a:rPr lang="en-GB" sz="1100" err="1">
                <a:latin typeface="Cousine"/>
              </a:rPr>
              <a:t>đối</a:t>
            </a:r>
            <a:r>
              <a:rPr lang="en-GB" sz="1100">
                <a:latin typeface="Cousine"/>
              </a:rPr>
              <a:t> </a:t>
            </a:r>
            <a:r>
              <a:rPr lang="en-GB" sz="1100" err="1">
                <a:latin typeface="Cousine"/>
              </a:rPr>
              <a:t>tượng</a:t>
            </a:r>
            <a:r>
              <a:rPr lang="en-GB" sz="1100">
                <a:latin typeface="Cousine"/>
              </a:rPr>
              <a:t> </a:t>
            </a:r>
            <a:r>
              <a:rPr lang="en-GB" sz="1100" err="1">
                <a:latin typeface="Cousine"/>
              </a:rPr>
              <a:t>phổ</a:t>
            </a:r>
            <a:r>
              <a:rPr lang="en-GB" sz="1100">
                <a:latin typeface="Cousine"/>
              </a:rPr>
              <a:t> </a:t>
            </a:r>
            <a:r>
              <a:rPr lang="en-GB" sz="1100" err="1">
                <a:latin typeface="Cousine"/>
              </a:rPr>
              <a:t>biến</a:t>
            </a:r>
            <a:r>
              <a:rPr lang="en-GB" sz="1100">
                <a:latin typeface="Cousine"/>
              </a:rPr>
              <a:t>, </a:t>
            </a:r>
            <a:r>
              <a:rPr lang="en-GB" sz="1100" err="1">
                <a:latin typeface="Cousine"/>
              </a:rPr>
              <a:t>nhưng</a:t>
            </a:r>
            <a:r>
              <a:rPr lang="en-GB" sz="1100">
                <a:latin typeface="Cousine"/>
              </a:rPr>
              <a:t> </a:t>
            </a:r>
            <a:r>
              <a:rPr lang="en-GB" sz="1100" err="1">
                <a:latin typeface="Cousine"/>
              </a:rPr>
              <a:t>vẫn</a:t>
            </a:r>
            <a:r>
              <a:rPr lang="en-GB" sz="1100">
                <a:latin typeface="Cousine"/>
              </a:rPr>
              <a:t> </a:t>
            </a:r>
            <a:r>
              <a:rPr lang="en-GB" sz="1100" err="1">
                <a:latin typeface="Cousine"/>
              </a:rPr>
              <a:t>gặp</a:t>
            </a:r>
            <a:r>
              <a:rPr lang="en-GB" sz="1100">
                <a:latin typeface="Cousine"/>
              </a:rPr>
              <a:t> </a:t>
            </a:r>
            <a:r>
              <a:rPr lang="en-GB" sz="1100" err="1">
                <a:latin typeface="Cousine"/>
              </a:rPr>
              <a:t>trở</a:t>
            </a:r>
            <a:r>
              <a:rPr lang="en-GB" sz="1100">
                <a:latin typeface="Cousine"/>
              </a:rPr>
              <a:t> </a:t>
            </a:r>
            <a:r>
              <a:rPr lang="en-GB" sz="1100" err="1">
                <a:latin typeface="Cousine"/>
              </a:rPr>
              <a:t>ngại</a:t>
            </a:r>
            <a:r>
              <a:rPr lang="en-GB" sz="1100">
                <a:latin typeface="Cousine"/>
              </a:rPr>
              <a:t> </a:t>
            </a:r>
            <a:r>
              <a:rPr lang="en-GB" sz="1100" err="1">
                <a:latin typeface="Cousine"/>
              </a:rPr>
              <a:t>trước</a:t>
            </a:r>
            <a:r>
              <a:rPr lang="en-GB" sz="1100">
                <a:latin typeface="Cousine"/>
              </a:rPr>
              <a:t> </a:t>
            </a:r>
            <a:r>
              <a:rPr lang="en-GB" sz="1100" err="1">
                <a:latin typeface="Cousine"/>
              </a:rPr>
              <a:t>những</a:t>
            </a:r>
            <a:r>
              <a:rPr lang="en-GB" sz="1100">
                <a:latin typeface="Cousine"/>
              </a:rPr>
              <a:t> task </a:t>
            </a:r>
            <a:r>
              <a:rPr lang="en-GB" sz="1100" err="1">
                <a:latin typeface="Cousine"/>
              </a:rPr>
              <a:t>với</a:t>
            </a:r>
            <a:r>
              <a:rPr lang="en-GB" sz="1100">
                <a:latin typeface="Cousine"/>
              </a:rPr>
              <a:t> </a:t>
            </a:r>
            <a:r>
              <a:rPr lang="en-GB" sz="1100" err="1">
                <a:latin typeface="Cousine"/>
              </a:rPr>
              <a:t>đối</a:t>
            </a:r>
            <a:r>
              <a:rPr lang="en-GB" sz="1100">
                <a:latin typeface="Cousine"/>
              </a:rPr>
              <a:t> </a:t>
            </a:r>
            <a:r>
              <a:rPr lang="en-GB" sz="1100" err="1">
                <a:latin typeface="Cousine"/>
              </a:rPr>
              <a:t>tượng</a:t>
            </a:r>
            <a:r>
              <a:rPr lang="en-GB" sz="1100">
                <a:latin typeface="Cousine"/>
              </a:rPr>
              <a:t> </a:t>
            </a:r>
            <a:r>
              <a:rPr lang="en-GB" sz="1100" err="1">
                <a:latin typeface="Cousine"/>
              </a:rPr>
              <a:t>trừu</a:t>
            </a:r>
            <a:r>
              <a:rPr lang="en-GB" sz="1100">
                <a:latin typeface="Cousine"/>
              </a:rPr>
              <a:t> </a:t>
            </a:r>
            <a:r>
              <a:rPr lang="en-GB" sz="1100" err="1">
                <a:latin typeface="Cousine"/>
              </a:rPr>
              <a:t>tượng</a:t>
            </a:r>
            <a:r>
              <a:rPr lang="en-GB" sz="1100">
                <a:latin typeface="Cousine"/>
              </a:rPr>
              <a:t>, </a:t>
            </a:r>
            <a:r>
              <a:rPr lang="en-GB" sz="1100" err="1">
                <a:latin typeface="Cousine"/>
              </a:rPr>
              <a:t>phức</a:t>
            </a:r>
            <a:r>
              <a:rPr lang="en-GB" sz="1100">
                <a:latin typeface="Cousine"/>
              </a:rPr>
              <a:t> </a:t>
            </a:r>
            <a:r>
              <a:rPr lang="en-GB" sz="1100" err="1">
                <a:latin typeface="Cousine"/>
              </a:rPr>
              <a:t>tạp</a:t>
            </a:r>
            <a:r>
              <a:rPr lang="en-GB" sz="1100">
                <a:latin typeface="Cousine"/>
              </a:rPr>
              <a:t>, hay </a:t>
            </a:r>
            <a:r>
              <a:rPr lang="en-GB" sz="1100" err="1">
                <a:latin typeface="Cousine"/>
              </a:rPr>
              <a:t>chuyên</a:t>
            </a:r>
            <a:r>
              <a:rPr lang="en-GB" sz="1100">
                <a:latin typeface="Cousine"/>
              </a:rPr>
              <a:t> </a:t>
            </a:r>
            <a:r>
              <a:rPr lang="en-GB" sz="1100" err="1">
                <a:latin typeface="Cousine"/>
              </a:rPr>
              <a:t>môn</a:t>
            </a:r>
            <a:r>
              <a:rPr lang="en-GB" sz="1100">
                <a:latin typeface="Cousine"/>
              </a:rPr>
              <a:t> </a:t>
            </a:r>
            <a:r>
              <a:rPr lang="en-GB" sz="1100" err="1">
                <a:latin typeface="Cousine"/>
              </a:rPr>
              <a:t>hoá</a:t>
            </a:r>
            <a:r>
              <a:rPr lang="en-GB" sz="1100">
                <a:latin typeface="Cousine"/>
              </a:rPr>
              <a:t>.</a:t>
            </a:r>
            <a:endParaRPr lang="en-GB" sz="1100"/>
          </a:p>
          <a:p>
            <a:endParaRPr lang="en-VN"/>
          </a:p>
        </p:txBody>
      </p:sp>
    </p:spTree>
    <p:extLst>
      <p:ext uri="{BB962C8B-B14F-4D97-AF65-F5344CB8AC3E}">
        <p14:creationId xmlns:p14="http://schemas.microsoft.com/office/powerpoint/2010/main" val="2405012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867D24BF-379B-676F-195A-251A8FFBE83B}"/>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1B4CDF44-DB92-4B86-258A-8A5487B80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2316A6F8-780A-DD85-C1D0-8BA9B8067E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0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Số liệu dựa trên NLP:</a:t>
            </a:r>
          </a:p>
          <a:p>
            <a:pPr marL="0" lvl="0" indent="0" algn="l" rtl="0">
              <a:spcBef>
                <a:spcPts val="0"/>
              </a:spcBef>
              <a:spcAft>
                <a:spcPts val="0"/>
              </a:spcAft>
              <a:buNone/>
            </a:pPr>
            <a:r>
              <a:rPr lang="vi-VN" dirty="0"/>
              <a:t>ROUGE: Đo chuỗi con chung dài nhất.</a:t>
            </a:r>
          </a:p>
          <a:p>
            <a:pPr marL="0" lvl="0" indent="0" algn="l" rtl="0">
              <a:spcBef>
                <a:spcPts val="0"/>
              </a:spcBef>
              <a:spcAft>
                <a:spcPts val="0"/>
              </a:spcAft>
              <a:buNone/>
            </a:pPr>
            <a:r>
              <a:rPr lang="vi-VN" dirty="0"/>
              <a:t>BLEU: độ chính xác n-gram.</a:t>
            </a:r>
          </a:p>
          <a:p>
            <a:pPr marL="0" lvl="0" indent="0" algn="l" rtl="0">
              <a:spcBef>
                <a:spcPts val="0"/>
              </a:spcBef>
              <a:spcAft>
                <a:spcPts val="0"/>
              </a:spcAft>
              <a:buNone/>
            </a:pPr>
            <a:r>
              <a:rPr lang="vi-VN" dirty="0"/>
              <a:t>METEOR: tập trung vào sự liên kết của các từ và cụm từ.</a:t>
            </a:r>
          </a:p>
          <a:p>
            <a:pPr marL="0" lvl="0" indent="0" algn="l" rtl="0">
              <a:spcBef>
                <a:spcPts val="0"/>
              </a:spcBef>
              <a:spcAft>
                <a:spcPts val="0"/>
              </a:spcAft>
              <a:buNone/>
            </a:pPr>
            <a:r>
              <a:rPr lang="vi-VN" dirty="0"/>
              <a:t>SPICE: đo độ tương đồng về mặt ngữ nghĩa dựa trên các mệnh đề được trích xuất từ ​​chú thích.</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Số liệu cụ thể theo hình ảnh:</a:t>
            </a:r>
          </a:p>
          <a:p>
            <a:pPr marL="0" lvl="0" indent="0" algn="l" rtl="0">
              <a:spcBef>
                <a:spcPts val="0"/>
              </a:spcBef>
              <a:spcAft>
                <a:spcPts val="0"/>
              </a:spcAft>
              <a:buNone/>
            </a:pPr>
            <a:r>
              <a:rPr lang="vi-VN" dirty="0"/>
              <a:t>- CIDEr: Độ tương đồng cosin của n-gram có trọng số TF-IDF.</a:t>
            </a:r>
            <a:endParaRPr dirty="0"/>
          </a:p>
        </p:txBody>
      </p:sp>
    </p:spTree>
    <p:extLst>
      <p:ext uri="{BB962C8B-B14F-4D97-AF65-F5344CB8AC3E}">
        <p14:creationId xmlns:p14="http://schemas.microsoft.com/office/powerpoint/2010/main" val="2568654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CF7D9BA7-9276-770D-90BB-9CCC8DAA167B}"/>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DD9E8B08-4199-70D0-2D4D-097443A32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23C8BD10-956F-3CD3-8B5C-0450B5A41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BLEU </a:t>
            </a:r>
            <a:r>
              <a:rPr lang="en-US" dirty="0" err="1"/>
              <a:t>là</a:t>
            </a:r>
            <a:r>
              <a:rPr lang="en-US" dirty="0"/>
              <a:t> </a:t>
            </a:r>
            <a:r>
              <a:rPr lang="en-US" dirty="0" err="1"/>
              <a:t>một</a:t>
            </a:r>
            <a:r>
              <a:rPr lang="en-US" dirty="0"/>
              <a:t> </a:t>
            </a:r>
            <a:r>
              <a:rPr lang="en-US" dirty="0" err="1"/>
              <a:t>phép</a:t>
            </a:r>
            <a:r>
              <a:rPr lang="en-US" dirty="0"/>
              <a:t> </a:t>
            </a:r>
            <a:r>
              <a:rPr lang="en-US" dirty="0" err="1"/>
              <a:t>đo</a:t>
            </a:r>
            <a:r>
              <a:rPr lang="en-US" dirty="0"/>
              <a:t> </a:t>
            </a:r>
            <a:r>
              <a:rPr lang="en-US" dirty="0" err="1"/>
              <a:t>dựa</a:t>
            </a:r>
            <a:r>
              <a:rPr lang="en-US" dirty="0"/>
              <a:t> </a:t>
            </a:r>
            <a:r>
              <a:rPr lang="en-US" dirty="0" err="1"/>
              <a:t>trên</a:t>
            </a:r>
            <a:r>
              <a:rPr lang="en-US" dirty="0"/>
              <a:t> </a:t>
            </a:r>
            <a:r>
              <a:rPr lang="en-US" dirty="0" err="1"/>
              <a:t>sự</a:t>
            </a:r>
            <a:r>
              <a:rPr lang="en-US" dirty="0"/>
              <a:t> </a:t>
            </a:r>
            <a:r>
              <a:rPr lang="en-US" dirty="0" err="1"/>
              <a:t>chồng</a:t>
            </a:r>
            <a:r>
              <a:rPr lang="en-US" dirty="0"/>
              <a:t> </a:t>
            </a:r>
            <a:r>
              <a:rPr lang="en-US" dirty="0" err="1"/>
              <a:t>chéo</a:t>
            </a:r>
            <a:r>
              <a:rPr lang="en-US" dirty="0"/>
              <a:t> n-gram </a:t>
            </a:r>
            <a:r>
              <a:rPr lang="en-US" dirty="0" err="1"/>
              <a:t>giữa</a:t>
            </a:r>
            <a:r>
              <a:rPr lang="en-US" dirty="0"/>
              <a:t> </a:t>
            </a:r>
            <a:r>
              <a:rPr lang="en-US" dirty="0" err="1"/>
              <a:t>câu</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câu</a:t>
            </a:r>
            <a:r>
              <a:rPr lang="en-US" dirty="0"/>
              <a:t> </a:t>
            </a:r>
            <a:r>
              <a:rPr lang="en-US" dirty="0" err="1"/>
              <a:t>tham</a:t>
            </a:r>
            <a:r>
              <a:rPr lang="en-US" dirty="0"/>
              <a:t> </a:t>
            </a:r>
            <a:r>
              <a:rPr lang="en-US" dirty="0" err="1"/>
              <a:t>chiếu</a:t>
            </a:r>
            <a:r>
              <a:rPr lang="en-US" dirty="0"/>
              <a:t>.</a:t>
            </a:r>
            <a:endParaRPr dirty="0"/>
          </a:p>
        </p:txBody>
      </p:sp>
    </p:spTree>
    <p:extLst>
      <p:ext uri="{BB962C8B-B14F-4D97-AF65-F5344CB8AC3E}">
        <p14:creationId xmlns:p14="http://schemas.microsoft.com/office/powerpoint/2010/main" val="1864255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CE385FE0-C130-C863-5CDD-DC3BC3FCDD85}"/>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5A74F2AA-CB9D-225B-9C85-21D180E272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8070EFD2-45FA-9249-241E-CD207CD090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ROUGE-L </a:t>
            </a:r>
            <a:r>
              <a:rPr lang="en-US" dirty="0" err="1"/>
              <a:t>đo</a:t>
            </a:r>
            <a:r>
              <a:rPr lang="en-US" dirty="0"/>
              <a:t> </a:t>
            </a:r>
            <a:r>
              <a:rPr lang="en-US" dirty="0" err="1"/>
              <a:t>chuỗi</a:t>
            </a:r>
            <a:r>
              <a:rPr lang="en-US" dirty="0"/>
              <a:t> </a:t>
            </a:r>
            <a:r>
              <a:rPr lang="en-US" dirty="0" err="1"/>
              <a:t>chung</a:t>
            </a:r>
            <a:r>
              <a:rPr lang="en-US" dirty="0"/>
              <a:t> </a:t>
            </a:r>
            <a:r>
              <a:rPr lang="en-US" dirty="0" err="1"/>
              <a:t>dài</a:t>
            </a:r>
            <a:r>
              <a:rPr lang="en-US" dirty="0"/>
              <a:t> </a:t>
            </a:r>
            <a:r>
              <a:rPr lang="en-US" dirty="0" err="1"/>
              <a:t>nhất</a:t>
            </a:r>
            <a:r>
              <a:rPr lang="en-US" dirty="0"/>
              <a:t> (LCS) </a:t>
            </a:r>
            <a:r>
              <a:rPr lang="en-US" dirty="0" err="1"/>
              <a:t>giữa</a:t>
            </a:r>
            <a:r>
              <a:rPr lang="en-US" dirty="0"/>
              <a:t> </a:t>
            </a:r>
            <a:r>
              <a:rPr lang="en-US" dirty="0" err="1"/>
              <a:t>câu</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câu</a:t>
            </a:r>
            <a:r>
              <a:rPr lang="en-US" dirty="0"/>
              <a:t> </a:t>
            </a:r>
            <a:r>
              <a:rPr lang="en-US" dirty="0" err="1"/>
              <a:t>tham</a:t>
            </a:r>
            <a:r>
              <a:rPr lang="en-US" dirty="0"/>
              <a:t> </a:t>
            </a:r>
            <a:r>
              <a:rPr lang="en-US" dirty="0" err="1"/>
              <a:t>chiếu</a:t>
            </a:r>
            <a:r>
              <a:rPr lang="en-US" dirty="0"/>
              <a:t>.</a:t>
            </a:r>
            <a:endParaRPr dirty="0"/>
          </a:p>
        </p:txBody>
      </p:sp>
    </p:spTree>
    <p:extLst>
      <p:ext uri="{BB962C8B-B14F-4D97-AF65-F5344CB8AC3E}">
        <p14:creationId xmlns:p14="http://schemas.microsoft.com/office/powerpoint/2010/main" val="2975509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A4C8D8D4-161B-76AB-37B2-6B1500811BD0}"/>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E73E934-539A-C3BE-5433-910B8B5D02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67E73DE5-545C-CB32-055A-D34D9948C1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CIDEr đo mức độ tương đồng giữa câu dự đoán và câu tham chiếu bằng cách sử dụng trọng số Tần suất thuật ngữ-Tần suất tài liệu nghịch đảo (TF-IDF).</a:t>
            </a:r>
            <a:endParaRPr dirty="0"/>
          </a:p>
        </p:txBody>
      </p:sp>
    </p:spTree>
    <p:extLst>
      <p:ext uri="{BB962C8B-B14F-4D97-AF65-F5344CB8AC3E}">
        <p14:creationId xmlns:p14="http://schemas.microsoft.com/office/powerpoint/2010/main" val="2422197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CF31DD86-9B3E-9B9C-1978-6158C0254A1B}"/>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B0CFAF2A-CF04-0AF2-2DC5-9F8D563F96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B67FAA16-9927-6F04-DEC9-A94CE9740F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METEOR </a:t>
            </a:r>
            <a:r>
              <a:rPr lang="en-US" dirty="0" err="1"/>
              <a:t>đánh</a:t>
            </a:r>
            <a:r>
              <a:rPr lang="en-US" dirty="0"/>
              <a:t> </a:t>
            </a:r>
            <a:r>
              <a:rPr lang="en-US" dirty="0" err="1"/>
              <a:t>giá</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và</a:t>
            </a:r>
            <a:r>
              <a:rPr lang="en-US" dirty="0"/>
              <a:t> </a:t>
            </a:r>
            <a:r>
              <a:rPr lang="en-US" dirty="0" err="1"/>
              <a:t>độ</a:t>
            </a:r>
            <a:r>
              <a:rPr lang="en-US" dirty="0"/>
              <a:t> </a:t>
            </a:r>
            <a:r>
              <a:rPr lang="en-US" dirty="0" err="1"/>
              <a:t>khớp</a:t>
            </a:r>
            <a:r>
              <a:rPr lang="en-US" dirty="0"/>
              <a:t> </a:t>
            </a:r>
            <a:r>
              <a:rPr lang="en-US" dirty="0" err="1"/>
              <a:t>ngữ</a:t>
            </a:r>
            <a:r>
              <a:rPr lang="en-US" dirty="0"/>
              <a:t> </a:t>
            </a:r>
            <a:r>
              <a:rPr lang="en-US" dirty="0" err="1"/>
              <a:t>nghĩa</a:t>
            </a:r>
            <a:r>
              <a:rPr lang="en-US" dirty="0"/>
              <a:t> (</a:t>
            </a:r>
            <a:r>
              <a:rPr lang="en-US" dirty="0" err="1"/>
              <a:t>ví</a:t>
            </a:r>
            <a:r>
              <a:rPr lang="en-US" dirty="0"/>
              <a:t> </a:t>
            </a:r>
            <a:r>
              <a:rPr lang="en-US" dirty="0" err="1"/>
              <a:t>dụ</a:t>
            </a:r>
            <a:r>
              <a:rPr lang="en-US" dirty="0"/>
              <a:t>: </a:t>
            </a:r>
            <a:r>
              <a:rPr lang="en-US" dirty="0" err="1"/>
              <a:t>từ</a:t>
            </a:r>
            <a:r>
              <a:rPr lang="en-US" dirty="0"/>
              <a:t> </a:t>
            </a:r>
            <a:r>
              <a:rPr lang="en-US" dirty="0" err="1"/>
              <a:t>đồng</a:t>
            </a:r>
            <a:r>
              <a:rPr lang="en-US" dirty="0"/>
              <a:t> </a:t>
            </a:r>
            <a:r>
              <a:rPr lang="en-US" dirty="0" err="1"/>
              <a:t>nghĩa</a:t>
            </a:r>
            <a:r>
              <a:rPr lang="en-US" dirty="0"/>
              <a:t>, </a:t>
            </a:r>
            <a:r>
              <a:rPr lang="en-US" dirty="0" err="1"/>
              <a:t>từ</a:t>
            </a:r>
            <a:r>
              <a:rPr lang="en-US" dirty="0"/>
              <a:t> </a:t>
            </a:r>
            <a:r>
              <a:rPr lang="en-US" dirty="0" err="1"/>
              <a:t>gốc</a:t>
            </a:r>
            <a:r>
              <a:rPr lang="en-US" dirty="0"/>
              <a:t>).</a:t>
            </a:r>
            <a:endParaRPr dirty="0"/>
          </a:p>
        </p:txBody>
      </p:sp>
    </p:spTree>
    <p:extLst>
      <p:ext uri="{BB962C8B-B14F-4D97-AF65-F5344CB8AC3E}">
        <p14:creationId xmlns:p14="http://schemas.microsoft.com/office/powerpoint/2010/main" val="311745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14B85C8F-3E0B-8980-95D0-3E73E4BE67EA}"/>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76B0D229-10B5-C82D-BFF3-128DC5B2D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E8865814-40C6-16CE-15A8-5EBE85CBF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00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6D9EDCB6-2895-E291-BF8C-859F276B489F}"/>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90912F5B-F244-F883-87D1-B81872313B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D2B9D0-CD47-DFBB-CFED-13B4DF7B7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SPICE đánh giá mức độ tương đồng về mặt ngữ nghĩa của câu dự đoán và câu tham chiếu bằng biểu đồ cảnh.</a:t>
            </a:r>
            <a:endParaRPr dirty="0"/>
          </a:p>
        </p:txBody>
      </p:sp>
    </p:spTree>
    <p:extLst>
      <p:ext uri="{BB962C8B-B14F-4D97-AF65-F5344CB8AC3E}">
        <p14:creationId xmlns:p14="http://schemas.microsoft.com/office/powerpoint/2010/main" val="2876497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522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B742B82E-B731-9FD1-74EA-7E243AB8BA0E}"/>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E194A6DC-67F2-E77C-E335-9D1F9C21EF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4AD186FC-8A29-5699-2957-0DEF06EE9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147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890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653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0EB799FC-5A45-11E8-EE22-7C4B32E98983}"/>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3A2CCC9F-4B5E-383A-9465-49707563BA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8A0B45D6-9FA8-41E2-8F64-E62B480F4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165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0B6849A7-4C2F-6886-E329-ED503905CD72}"/>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2FBF2AF4-85D6-4DE7-E925-C33DDCBB14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54E154A6-B865-6BAB-82F2-1868DB2132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03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Hiệu suất tổng thể của CLIPCap vượt trội hơn. CLIPCap có điểm cao hơn so với EfficiencyNet_v2 + Transformer ở ​​tất cả các số. Điều này cho thấy CLIPCap có khả năng mong đợi các câu mô tả gần với sự thật cơ bản hơn.</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Độ chính xác về ngữ nghĩa (CIDEr, SPICE, METEOR) CLIPCap nắm bắt tốt hơn các đặc ngữ nghĩa và ngữ pháp quan trọng trong các câu mô tả.</a:t>
            </a:r>
          </a:p>
          <a:p>
            <a:pPr marL="0" lvl="0" indent="0" algn="l" rtl="0">
              <a:spcBef>
                <a:spcPts val="0"/>
              </a:spcBef>
              <a:spcAft>
                <a:spcPts val="0"/>
              </a:spcAft>
              <a:buNone/>
            </a:pPr>
            <a:r>
              <a:rPr lang="vi-VN" dirty="0"/>
              <a:t>Ở mọi hiện tượng BLEU, CLIPCap đều có điểm cao hơn, với độ chênh lệch lớn nhất ở BLEU-2 và BLEU-3 =&gt; CLIPCap tái hiện tốt hơn các cụm từ liên tiếp trong sự thật mặt đất.</a:t>
            </a:r>
          </a:p>
          <a:p>
            <a:pPr marL="0" lvl="0" indent="0" algn="l" rtl="0">
              <a:spcBef>
                <a:spcPts val="0"/>
              </a:spcBef>
              <a:spcAft>
                <a:spcPts val="0"/>
              </a:spcAft>
              <a:buNone/>
            </a:pPr>
            <a:r>
              <a:rPr lang="vi-VN" dirty="0"/>
              <a:t>ROUGE point cao hơn phản ánh CLIPCap có độ phủ tốt hơn đối với các từ/cụm từ quan trọng từ ground Truth.</a:t>
            </a:r>
            <a:endParaRPr dirty="0"/>
          </a:p>
        </p:txBody>
      </p:sp>
    </p:spTree>
    <p:extLst>
      <p:ext uri="{BB962C8B-B14F-4D97-AF65-F5344CB8AC3E}">
        <p14:creationId xmlns:p14="http://schemas.microsoft.com/office/powerpoint/2010/main" val="2144901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E5FC3C9E-CFB3-18FF-65DB-2DA04B1CF6AB}"/>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6E0E8BE2-7605-7E0D-E255-472FA74932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ACBBC0A4-7ECE-930B-5B9D-631A09E543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95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9EF49CA5-CEC4-F1D3-BD36-31CB1AA0437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CAF86FFC-4831-58C6-60A2-CAA946B3C1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A29F22E4-7D2C-62BE-7CFD-DBC4AE48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nghiên cứu này, tôi đã so sánh hai mô hình Chú thích ảnh: EfficientNet_v2 + Transformer và CLIPCap, với mục đích đánh giá hiệu suất của các mô hình này trên các số liệu phổ biến như BLEU, ROUGE, CIDEr, METEOR và SPICE. Kết quả thử nghiệm cho thấy CLIPCap vượt trội hơn EfficientNet_v2 + Transformer trên tất cả các số liệu đánh giá. Điều này có thể là do CLIPCap tận dụng tốt hơn mối quan hệ giữa hình ảnh và ngôn ngữ nhờ vào kiến ​​trúc của nó. . Mô hình CLIPCap đạt điểm BLEU-1 cao nhất (0,6731) và có điểm CIDEr cao nhất (0,8127), chứng tỏ khả năng mô tả hình ảnh chi tiết và chính xác hơn. Tuy nhiên, điểm yếu lớn nhất của CLIPCap là thời gian đào tạo dài hơn nhiều so với EfficientNet_v2 + Transformer (13771 giây so với 9132 giây), điều này có thể gây khó khăn trong việc triển khai thực tế, đặc biệt là khi có hạn chế về tài nguyên tính toán.</a:t>
            </a:r>
            <a:endParaRPr dirty="0"/>
          </a:p>
        </p:txBody>
      </p:sp>
    </p:spTree>
    <p:extLst>
      <p:ext uri="{BB962C8B-B14F-4D97-AF65-F5344CB8AC3E}">
        <p14:creationId xmlns:p14="http://schemas.microsoft.com/office/powerpoint/2010/main" val="34858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Hiểu bối cảnh phức tạp: Việc diễn giải chính xác hình ảnh có nhiều đối tượng, tương tác phức tạp và bối cảnh đa dạng là rất khó, cần không chỉ mô tả các yếu tố nổi bật mà còn cả các chi tiết tinh tế</a:t>
            </a:r>
          </a:p>
          <a:p>
            <a:r>
              <a:rPr lang="vi-VN"/>
              <a:t>Sự lưu loát và đa dạng của ngôn ngữ: các chú thích được tạo ra có ngữ pháp chính xác, mạch lạc và đa dạng là một thách thức</a:t>
            </a:r>
          </a:p>
          <a:p>
            <a:r>
              <a:rPr lang="vi-VN"/>
              <a:t>Sự thiên vị và tính công bằng: Các mô hình được đào tạo trên các tập dữ liệu có sự thiên vị có thể tạo ra các chú thích phản ánh hoặc khuếch đại những sự thiên vị này, dẫn đến các mô tả không công bằng hoặc không phù hợp.</a:t>
            </a:r>
          </a:p>
          <a:p>
            <a:endParaRPr lang="vi-VN"/>
          </a:p>
          <a:p>
            <a:endParaRPr lang="en-VN"/>
          </a:p>
        </p:txBody>
      </p:sp>
    </p:spTree>
    <p:extLst>
      <p:ext uri="{BB962C8B-B14F-4D97-AF65-F5344CB8AC3E}">
        <p14:creationId xmlns:p14="http://schemas.microsoft.com/office/powerpoint/2010/main" val="3207679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847612DD-18E6-21B1-3638-707CE2E90DEF}"/>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4917D856-9EE6-2A3C-C54C-5E659642F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753D2389-5572-8293-9682-A6EC6684C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CLIPCap cho thấy hiệu suất vượt trội hơn so với EfficientNet_v2 + Transformer trong bài toán image captioning, đặc biệt là ở khả năng nắm bắt ngữ nghĩa và tái hiện cụm từ chính xác. Điều này có thể do CLIPCap tận dụng hiệu quả hơn mối quan hệ giữa hình ảnh và ngôn ngữ nhờ vào kiến trúc của nó.</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2186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E5FC3C9E-CFB3-18FF-65DB-2DA04B1CF6AB}"/>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6E0E8BE2-7605-7E0D-E255-472FA74932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ACBBC0A4-7ECE-930B-5B9D-631A09E543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092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0facb75130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0facb7513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A5726CB0-70B1-CD4A-FAD4-18A1F5EC9F86}"/>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52AA438D-D5AC-2B0E-14B1-14DC5CD5B0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4F5A585A-76E7-1A91-A985-8F03F0B46F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29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69680C72-D3CB-0075-412E-1F150FA60322}"/>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9560BDAB-6D87-7445-2A8B-F8BE7C202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168DFAA4-EF75-43D6-8903-A54ECD2981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93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F705E1C0-DE0D-BB9F-4E70-A90E27C58A3C}"/>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DD5F6C4D-4B45-37FE-9908-97B23E513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C2AA0FEE-8B73-9ACF-32D6-7BAF8B106D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effectLst/>
                <a:latin typeface="Helvetica Neue" panose="02000503000000020004" pitchFamily="2" charset="0"/>
              </a:rPr>
              <a:t>Bắt đầu từ năm 2015, image captioning thường được giải quyết bằng các pipeline bao gồm một Visual Encoder và một Language Model để tạo văn bản.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VN"/>
              <a:t>Các ảnh được encode thành một hoặc nhiều vectơ đặc trưng trong bước Visual encode, vectơ đặc trưng là đầu vào cho bước thứ hai, được gọi là mô hình ngôn ngữ. Bước này tạo ra một chuỗi các từ được decode theo given vocabulary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a:p>
          <a:p>
            <a:pPr marL="0" lvl="0" indent="0" algn="l" rtl="0">
              <a:spcBef>
                <a:spcPts val="0"/>
              </a:spcBef>
              <a:spcAft>
                <a:spcPts val="0"/>
              </a:spcAft>
              <a:buNone/>
            </a:pPr>
            <a:endParaRPr/>
          </a:p>
        </p:txBody>
      </p:sp>
    </p:spTree>
    <p:extLst>
      <p:ext uri="{BB962C8B-B14F-4D97-AF65-F5344CB8AC3E}">
        <p14:creationId xmlns:p14="http://schemas.microsoft.com/office/powerpoint/2010/main" val="176892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0393D135-A4AD-9B14-F4F1-C1170820B9C0}"/>
            </a:ext>
          </a:extLst>
        </p:cNvPr>
        <p:cNvGrpSpPr/>
        <p:nvPr/>
      </p:nvGrpSpPr>
      <p:grpSpPr>
        <a:xfrm>
          <a:off x="0" y="0"/>
          <a:ext cx="0" cy="0"/>
          <a:chOff x="0" y="0"/>
          <a:chExt cx="0" cy="0"/>
        </a:xfrm>
      </p:grpSpPr>
      <p:sp>
        <p:nvSpPr>
          <p:cNvPr id="866" name="Google Shape;866;gc6ac5e8787_0_15:notes">
            <a:extLst>
              <a:ext uri="{FF2B5EF4-FFF2-40B4-BE49-F238E27FC236}">
                <a16:creationId xmlns:a16="http://schemas.microsoft.com/office/drawing/2014/main" id="{0ED1CD32-26D0-5D7E-09A5-9F55216A4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a:extLst>
              <a:ext uri="{FF2B5EF4-FFF2-40B4-BE49-F238E27FC236}">
                <a16:creationId xmlns:a16="http://schemas.microsoft.com/office/drawing/2014/main" id="{FBA959E5-8E5C-5795-4F73-6FCEB7D457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effectLst/>
                <a:latin typeface="Helvetica Neue" panose="02000503000000020004" pitchFamily="2" charset="0"/>
              </a:rPr>
              <a:t>Bắt đầu từ năm 2015, image captioning thường được giải quyết bằng các pipeline bao gồm một Visual Encoder và một Language Model để tạo văn bản.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VN"/>
              <a:t>Các ảnh được encode thành một hoặc nhiều vectơ đặc trưng trong bước Visual encode, vectơ đặc trưng là đầu vào cho bước thứ hai, được gọi là mô hình ngôn ngữ. Bước này tạo ra một chuỗi các từ được decode theo given vocabulary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VN"/>
          </a:p>
          <a:p>
            <a:pPr marL="0" lvl="0" indent="0" algn="l" rtl="0">
              <a:spcBef>
                <a:spcPts val="0"/>
              </a:spcBef>
              <a:spcAft>
                <a:spcPts val="0"/>
              </a:spcAft>
              <a:buNone/>
            </a:pPr>
            <a:endParaRPr/>
          </a:p>
        </p:txBody>
      </p:sp>
    </p:spTree>
    <p:extLst>
      <p:ext uri="{BB962C8B-B14F-4D97-AF65-F5344CB8AC3E}">
        <p14:creationId xmlns:p14="http://schemas.microsoft.com/office/powerpoint/2010/main" val="89022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Sử dụng các mạng CNN tiêu chuẩn (VD: VGG, ResNet) để trích xuất </a:t>
            </a:r>
            <a:r>
              <a:rPr lang="vi-VN" b="1" dirty="0"/>
              <a:t>đặc trưng toàn cục</a:t>
            </a:r>
            <a:r>
              <a:rPr lang="vi-VN" dirty="0"/>
              <a:t> của hình ảnh, thường từ một tầng sâu của mạng.Kết quả là một vector đặc trưng cố định đại diện cho toàn bộ hình ảnh.</a:t>
            </a:r>
            <a:endParaRPr lang="en-VN" dirty="0"/>
          </a:p>
        </p:txBody>
      </p:sp>
    </p:spTree>
    <p:extLst>
      <p:ext uri="{BB962C8B-B14F-4D97-AF65-F5344CB8AC3E}">
        <p14:creationId xmlns:p14="http://schemas.microsoft.com/office/powerpoint/2010/main" val="202707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11"/>
          <p:cNvSpPr txBox="1">
            <a:spLocks noGrp="1"/>
          </p:cNvSpPr>
          <p:nvPr>
            <p:ph type="title" hasCustomPrompt="1"/>
          </p:nvPr>
        </p:nvSpPr>
        <p:spPr>
          <a:xfrm>
            <a:off x="822000" y="1658157"/>
            <a:ext cx="7499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7" r:id="rId3"/>
    <p:sldLayoutId id="2147483659" r:id="rId4"/>
    <p:sldLayoutId id="2147483660"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arxiv.org/abs/1706.0376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arxiv.org/abs/1706.0376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107.06912" TargetMode="External"/><Relationship Id="rId7" Type="http://schemas.openxmlformats.org/officeDocument/2006/relationships/hyperlink" Target="https://github.com/rmokady/CLIP_prefix_caption"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hyperlink" Target="https://openai.com/index/clip/" TargetMode="External"/><Relationship Id="rId5" Type="http://schemas.openxmlformats.org/officeDocument/2006/relationships/hyperlink" Target="https://arxiv.org/pdf/2111.09734v1" TargetMode="External"/><Relationship Id="rId4" Type="http://schemas.openxmlformats.org/officeDocument/2006/relationships/hyperlink" Target="https://arxiv.org/pdf/2401.0810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4AECD4-C75F-6A45-DC63-20C72192F2D9}"/>
              </a:ext>
            </a:extLst>
          </p:cNvPr>
          <p:cNvSpPr>
            <a:spLocks noGrp="1"/>
          </p:cNvSpPr>
          <p:nvPr>
            <p:ph type="title"/>
          </p:nvPr>
        </p:nvSpPr>
        <p:spPr>
          <a:xfrm>
            <a:off x="0" y="0"/>
            <a:ext cx="9144000" cy="462792"/>
          </a:xfrm>
        </p:spPr>
        <p:txBody>
          <a:bodyPr/>
          <a:lstStyle/>
          <a:p>
            <a:r>
              <a:rPr lang="en-VN" sz="2000" b="0" dirty="0">
                <a:solidFill>
                  <a:schemeClr val="accent3">
                    <a:lumMod val="50000"/>
                  </a:schemeClr>
                </a:solidFill>
                <a:latin typeface="Playfair Display" pitchFamily="2" charset="77"/>
              </a:rPr>
              <a:t>University of Information Technology</a:t>
            </a:r>
          </a:p>
        </p:txBody>
      </p:sp>
      <p:sp>
        <p:nvSpPr>
          <p:cNvPr id="6" name="TextBox 5">
            <a:extLst>
              <a:ext uri="{FF2B5EF4-FFF2-40B4-BE49-F238E27FC236}">
                <a16:creationId xmlns:a16="http://schemas.microsoft.com/office/drawing/2014/main" id="{6D255A1C-5C33-0E44-13BF-09F8C8BE9A7F}"/>
              </a:ext>
            </a:extLst>
          </p:cNvPr>
          <p:cNvSpPr txBox="1"/>
          <p:nvPr/>
        </p:nvSpPr>
        <p:spPr>
          <a:xfrm>
            <a:off x="0" y="351473"/>
            <a:ext cx="9143999" cy="523220"/>
          </a:xfrm>
          <a:prstGeom prst="rect">
            <a:avLst/>
          </a:prstGeom>
          <a:noFill/>
        </p:spPr>
        <p:txBody>
          <a:bodyPr wrap="square" rtlCol="0">
            <a:spAutoFit/>
          </a:bodyPr>
          <a:lstStyle/>
          <a:p>
            <a:pPr algn="ctr"/>
            <a:r>
              <a:rPr lang="en-VN" sz="2800" dirty="0">
                <a:solidFill>
                  <a:schemeClr val="accent3">
                    <a:lumMod val="50000"/>
                  </a:schemeClr>
                </a:solidFill>
                <a:latin typeface="Playfair Display" pitchFamily="2" charset="77"/>
              </a:rPr>
              <a:t>CS</a:t>
            </a:r>
            <a:r>
              <a:rPr lang="en-VN" sz="2800" dirty="0">
                <a:solidFill>
                  <a:schemeClr val="accent3">
                    <a:lumMod val="50000"/>
                  </a:schemeClr>
                </a:solidFill>
                <a:latin typeface="Times New Roman" panose="02020603050405020304" pitchFamily="18" charset="0"/>
                <a:cs typeface="Times New Roman" panose="02020603050405020304" pitchFamily="18" charset="0"/>
              </a:rPr>
              <a:t>331</a:t>
            </a:r>
            <a:r>
              <a:rPr lang="en-VN" sz="2800" dirty="0">
                <a:solidFill>
                  <a:schemeClr val="accent3">
                    <a:lumMod val="50000"/>
                  </a:schemeClr>
                </a:solidFill>
                <a:latin typeface="Playfair Display" pitchFamily="2" charset="77"/>
              </a:rPr>
              <a:t> - </a:t>
            </a:r>
            <a:r>
              <a:rPr lang="en-US" sz="2800" b="0" i="0" dirty="0">
                <a:solidFill>
                  <a:schemeClr val="accent3">
                    <a:lumMod val="50000"/>
                  </a:schemeClr>
                </a:solidFill>
                <a:effectLst/>
                <a:latin typeface="Playfair Display" pitchFamily="2" charset="77"/>
              </a:rPr>
              <a:t>Advanced Computer Vision</a:t>
            </a:r>
            <a:endParaRPr lang="en-VN" sz="2800" dirty="0">
              <a:solidFill>
                <a:schemeClr val="accent3">
                  <a:lumMod val="50000"/>
                </a:schemeClr>
              </a:solidFill>
              <a:latin typeface="Playfair Display" pitchFamily="2" charset="77"/>
            </a:endParaRPr>
          </a:p>
        </p:txBody>
      </p:sp>
      <p:sp>
        <p:nvSpPr>
          <p:cNvPr id="7" name="Google Shape;831;p30">
            <a:extLst>
              <a:ext uri="{FF2B5EF4-FFF2-40B4-BE49-F238E27FC236}">
                <a16:creationId xmlns:a16="http://schemas.microsoft.com/office/drawing/2014/main" id="{F01595CC-1AD1-8778-BA62-CC3696E915E1}"/>
              </a:ext>
            </a:extLst>
          </p:cNvPr>
          <p:cNvSpPr txBox="1">
            <a:spLocks/>
          </p:cNvSpPr>
          <p:nvPr/>
        </p:nvSpPr>
        <p:spPr>
          <a:xfrm>
            <a:off x="0" y="1689812"/>
            <a:ext cx="9144000" cy="10494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 sz="3600" dirty="0">
                <a:solidFill>
                  <a:schemeClr val="accent3">
                    <a:lumMod val="50000"/>
                  </a:schemeClr>
                </a:solidFill>
                <a:latin typeface="Playfair Display"/>
              </a:rPr>
              <a:t>VIETNAMESE</a:t>
            </a:r>
            <a:br>
              <a:rPr lang="en" sz="3600" dirty="0">
                <a:solidFill>
                  <a:schemeClr val="accent3">
                    <a:lumMod val="50000"/>
                  </a:schemeClr>
                </a:solidFill>
                <a:latin typeface="Playfair Display"/>
              </a:rPr>
            </a:br>
            <a:r>
              <a:rPr lang="en" sz="3600" dirty="0">
                <a:solidFill>
                  <a:schemeClr val="accent3">
                    <a:lumMod val="50000"/>
                  </a:schemeClr>
                </a:solidFill>
                <a:latin typeface="Playfair Display"/>
              </a:rPr>
              <a:t>IMAGE CAPTIONING</a:t>
            </a:r>
          </a:p>
        </p:txBody>
      </p:sp>
      <p:sp>
        <p:nvSpPr>
          <p:cNvPr id="8" name="TextBox 7">
            <a:extLst>
              <a:ext uri="{FF2B5EF4-FFF2-40B4-BE49-F238E27FC236}">
                <a16:creationId xmlns:a16="http://schemas.microsoft.com/office/drawing/2014/main" id="{47B3A77C-AD60-7952-D427-5253C266425E}"/>
              </a:ext>
            </a:extLst>
          </p:cNvPr>
          <p:cNvSpPr txBox="1"/>
          <p:nvPr/>
        </p:nvSpPr>
        <p:spPr>
          <a:xfrm>
            <a:off x="0" y="4098767"/>
            <a:ext cx="9144000" cy="461665"/>
          </a:xfrm>
          <a:prstGeom prst="rect">
            <a:avLst/>
          </a:prstGeom>
          <a:noFill/>
        </p:spPr>
        <p:txBody>
          <a:bodyPr wrap="square" rtlCol="0">
            <a:spAutoFit/>
          </a:bodyPr>
          <a:lstStyle/>
          <a:p>
            <a:pPr algn="ctr"/>
            <a:r>
              <a:rPr lang="en-US" sz="2400" dirty="0">
                <a:solidFill>
                  <a:schemeClr val="accent3">
                    <a:lumMod val="50000"/>
                  </a:schemeClr>
                </a:solidFill>
                <a:latin typeface="Times New Roman" panose="02020603050405020304" pitchFamily="18" charset="0"/>
                <a:cs typeface="Times New Roman" panose="02020603050405020304" pitchFamily="18" charset="0"/>
              </a:rPr>
              <a:t>21520531</a:t>
            </a:r>
            <a:r>
              <a:rPr lang="en-US" sz="2400" dirty="0">
                <a:solidFill>
                  <a:schemeClr val="accent3">
                    <a:lumMod val="50000"/>
                  </a:schemeClr>
                </a:solidFill>
                <a:latin typeface="Playfair Display" pitchFamily="2" charset="77"/>
              </a:rPr>
              <a:t> – </a:t>
            </a:r>
            <a:r>
              <a:rPr lang="en-US" sz="2400" dirty="0" err="1">
                <a:solidFill>
                  <a:schemeClr val="accent3">
                    <a:lumMod val="50000"/>
                  </a:schemeClr>
                </a:solidFill>
                <a:latin typeface="Playfair Display" pitchFamily="2" charset="77"/>
              </a:rPr>
              <a:t>Nguyễn</a:t>
            </a:r>
            <a:r>
              <a:rPr lang="en-US" sz="2400" dirty="0">
                <a:solidFill>
                  <a:schemeClr val="accent3">
                    <a:lumMod val="50000"/>
                  </a:schemeClr>
                </a:solidFill>
                <a:latin typeface="Playfair Display" pitchFamily="2" charset="77"/>
              </a:rPr>
              <a:t> Hà Anh Vũ</a:t>
            </a:r>
            <a:endParaRPr lang="en-VN" sz="2400" dirty="0">
              <a:solidFill>
                <a:schemeClr val="accent3">
                  <a:lumMod val="50000"/>
                </a:schemeClr>
              </a:solidFill>
            </a:endParaRPr>
          </a:p>
        </p:txBody>
      </p:sp>
      <p:sp>
        <p:nvSpPr>
          <p:cNvPr id="2" name="TextBox 1">
            <a:extLst>
              <a:ext uri="{FF2B5EF4-FFF2-40B4-BE49-F238E27FC236}">
                <a16:creationId xmlns:a16="http://schemas.microsoft.com/office/drawing/2014/main" id="{F6048867-A730-A16F-1BA5-CB957C1955F0}"/>
              </a:ext>
            </a:extLst>
          </p:cNvPr>
          <p:cNvSpPr txBox="1"/>
          <p:nvPr/>
        </p:nvSpPr>
        <p:spPr>
          <a:xfrm>
            <a:off x="8859948" y="4835723"/>
            <a:ext cx="250390" cy="307777"/>
          </a:xfrm>
          <a:prstGeom prst="rect">
            <a:avLst/>
          </a:prstGeom>
          <a:noFill/>
        </p:spPr>
        <p:txBody>
          <a:bodyPr wrap="none" rtlCol="0">
            <a:spAutoFit/>
          </a:bodyPr>
          <a:lstStyle/>
          <a:p>
            <a:r>
              <a:rPr lang="en-VN" dirty="0">
                <a:latin typeface="Playfair Display" pitchFamily="2" charset="77"/>
                <a:cs typeface="Times New Roman" panose="02020603050405020304" pitchFamily="18" charset="0"/>
              </a:rPr>
              <a:t>1</a:t>
            </a:r>
          </a:p>
        </p:txBody>
      </p:sp>
    </p:spTree>
    <p:extLst>
      <p:ext uri="{BB962C8B-B14F-4D97-AF65-F5344CB8AC3E}">
        <p14:creationId xmlns:p14="http://schemas.microsoft.com/office/powerpoint/2010/main" val="282508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97A742F7-66A3-A306-D38B-F5F5D454AAAA}"/>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F98488A8-3F7A-B2BD-0AC2-31B6C7BBE26C}"/>
              </a:ext>
            </a:extLst>
          </p:cNvPr>
          <p:cNvSpPr txBox="1"/>
          <p:nvPr/>
        </p:nvSpPr>
        <p:spPr>
          <a:xfrm>
            <a:off x="507834" y="142052"/>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Pipeline</a:t>
            </a:r>
          </a:p>
        </p:txBody>
      </p:sp>
      <p:sp>
        <p:nvSpPr>
          <p:cNvPr id="41" name="TextBox 40">
            <a:extLst>
              <a:ext uri="{FF2B5EF4-FFF2-40B4-BE49-F238E27FC236}">
                <a16:creationId xmlns:a16="http://schemas.microsoft.com/office/drawing/2014/main" id="{704BB7E1-F6D3-DCD8-7542-607C0E9FEAAC}"/>
              </a:ext>
            </a:extLst>
          </p:cNvPr>
          <p:cNvSpPr txBox="1"/>
          <p:nvPr/>
        </p:nvSpPr>
        <p:spPr>
          <a:xfrm>
            <a:off x="307901" y="3814369"/>
            <a:ext cx="7425688" cy="738664"/>
          </a:xfrm>
          <a:prstGeom prst="rect">
            <a:avLst/>
          </a:prstGeom>
          <a:noFill/>
        </p:spPr>
        <p:txBody>
          <a:bodyPr wrap="square" rtlCol="0">
            <a:spAutoFit/>
          </a:bodyPr>
          <a:lstStyle/>
          <a:p>
            <a:pPr algn="just"/>
            <a:r>
              <a:rPr lang="en-US" dirty="0">
                <a:latin typeface="Playfair Display" pitchFamily="2" charset="77"/>
              </a:rPr>
              <a:t>In the Visual Encoding step, images are encoded into one or more feature vectors, which serve as input for the second generative step, called the Language Decoding. This step generates a sequence of words that are decoded based on a given vocabulary.</a:t>
            </a:r>
            <a:endParaRPr lang="en-VN" dirty="0">
              <a:latin typeface="Playfair Display" pitchFamily="2" charset="77"/>
            </a:endParaRPr>
          </a:p>
        </p:txBody>
      </p:sp>
      <p:pic>
        <p:nvPicPr>
          <p:cNvPr id="58" name="Hình ảnh 6" descr="Free Cat Young Animal photo and picture">
            <a:extLst>
              <a:ext uri="{FF2B5EF4-FFF2-40B4-BE49-F238E27FC236}">
                <a16:creationId xmlns:a16="http://schemas.microsoft.com/office/drawing/2014/main" id="{B35D346A-3949-AE9C-411F-9521E767E607}"/>
              </a:ext>
            </a:extLst>
          </p:cNvPr>
          <p:cNvPicPr>
            <a:picLocks noChangeAspect="1"/>
          </p:cNvPicPr>
          <p:nvPr/>
        </p:nvPicPr>
        <p:blipFill>
          <a:blip r:embed="rId3"/>
          <a:srcRect r="35251"/>
          <a:stretch/>
        </p:blipFill>
        <p:spPr>
          <a:xfrm>
            <a:off x="182120" y="1541577"/>
            <a:ext cx="1293821" cy="1137491"/>
          </a:xfrm>
          <a:prstGeom prst="rect">
            <a:avLst/>
          </a:prstGeom>
        </p:spPr>
      </p:pic>
      <p:cxnSp>
        <p:nvCxnSpPr>
          <p:cNvPr id="59" name="Đường kết nối Mũi tên Thẳng 17">
            <a:extLst>
              <a:ext uri="{FF2B5EF4-FFF2-40B4-BE49-F238E27FC236}">
                <a16:creationId xmlns:a16="http://schemas.microsoft.com/office/drawing/2014/main" id="{108AC5CF-61CC-4D2E-68AF-72E1FCDA5F57}"/>
              </a:ext>
            </a:extLst>
          </p:cNvPr>
          <p:cNvCxnSpPr>
            <a:cxnSpLocks/>
          </p:cNvCxnSpPr>
          <p:nvPr/>
        </p:nvCxnSpPr>
        <p:spPr>
          <a:xfrm flipV="1">
            <a:off x="1453498" y="2110321"/>
            <a:ext cx="697048" cy="11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Hình chữ nhật: Góc Tròn 18">
            <a:extLst>
              <a:ext uri="{FF2B5EF4-FFF2-40B4-BE49-F238E27FC236}">
                <a16:creationId xmlns:a16="http://schemas.microsoft.com/office/drawing/2014/main" id="{9D327A76-7179-6DF1-7CAB-1FC3BD967543}"/>
              </a:ext>
            </a:extLst>
          </p:cNvPr>
          <p:cNvSpPr/>
          <p:nvPr/>
        </p:nvSpPr>
        <p:spPr>
          <a:xfrm>
            <a:off x="2438848" y="1704288"/>
            <a:ext cx="1293597" cy="81895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latin typeface="Playfair Display" pitchFamily="2" charset="77"/>
                <a:cs typeface="Arial"/>
              </a:rPr>
              <a:t>Visual Encoder</a:t>
            </a:r>
          </a:p>
        </p:txBody>
      </p:sp>
      <p:sp>
        <p:nvSpPr>
          <p:cNvPr id="61" name="Hình chữ nhật: Góc Tròn 20">
            <a:extLst>
              <a:ext uri="{FF2B5EF4-FFF2-40B4-BE49-F238E27FC236}">
                <a16:creationId xmlns:a16="http://schemas.microsoft.com/office/drawing/2014/main" id="{E5412D55-801D-3252-08FA-56BAA336EEBD}"/>
              </a:ext>
            </a:extLst>
          </p:cNvPr>
          <p:cNvSpPr/>
          <p:nvPr/>
        </p:nvSpPr>
        <p:spPr>
          <a:xfrm>
            <a:off x="4691548" y="1704288"/>
            <a:ext cx="1417675" cy="818953"/>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a:latin typeface="Playfair Display" pitchFamily="2" charset="77"/>
                <a:cs typeface="Arial"/>
              </a:rPr>
              <a:t>Language Model</a:t>
            </a:r>
          </a:p>
        </p:txBody>
      </p:sp>
      <p:sp>
        <p:nvSpPr>
          <p:cNvPr id="62" name="Hộp Văn bản 22">
            <a:extLst>
              <a:ext uri="{FF2B5EF4-FFF2-40B4-BE49-F238E27FC236}">
                <a16:creationId xmlns:a16="http://schemas.microsoft.com/office/drawing/2014/main" id="{7980C9AA-EC4D-AFAA-8F5E-A64EB99D5674}"/>
              </a:ext>
            </a:extLst>
          </p:cNvPr>
          <p:cNvSpPr txBox="1"/>
          <p:nvPr/>
        </p:nvSpPr>
        <p:spPr>
          <a:xfrm>
            <a:off x="7055605" y="1643729"/>
            <a:ext cx="19264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Playfair Display" pitchFamily="2" charset="77"/>
              </a:rPr>
              <a:t>“</a:t>
            </a:r>
            <a:r>
              <a:rPr lang="vi-VN" sz="2000" dirty="0">
                <a:latin typeface="Playfair Display" pitchFamily="2" charset="77"/>
              </a:rPr>
              <a:t>Một con mèo đang ngồi ngước lên</a:t>
            </a:r>
            <a:r>
              <a:rPr lang="en-US" sz="2000" dirty="0">
                <a:latin typeface="Playfair Display" pitchFamily="2" charset="77"/>
              </a:rPr>
              <a:t>”</a:t>
            </a:r>
            <a:endParaRPr lang="vi-VN" sz="2000" dirty="0">
              <a:latin typeface="Playfair Display" pitchFamily="2" charset="77"/>
            </a:endParaRPr>
          </a:p>
        </p:txBody>
      </p:sp>
      <p:sp>
        <p:nvSpPr>
          <p:cNvPr id="63" name="TextBox 62">
            <a:extLst>
              <a:ext uri="{FF2B5EF4-FFF2-40B4-BE49-F238E27FC236}">
                <a16:creationId xmlns:a16="http://schemas.microsoft.com/office/drawing/2014/main" id="{E19A9726-F754-BFB6-80E4-D591C9399F82}"/>
              </a:ext>
            </a:extLst>
          </p:cNvPr>
          <p:cNvSpPr txBox="1"/>
          <p:nvPr/>
        </p:nvSpPr>
        <p:spPr>
          <a:xfrm>
            <a:off x="2150546" y="2618153"/>
            <a:ext cx="1870199" cy="78483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chemeClr val="accent3">
                    <a:lumMod val="50000"/>
                  </a:schemeClr>
                </a:solidFill>
                <a:effectLst/>
                <a:latin typeface="Playfair Display" pitchFamily="2" charset="77"/>
              </a:rPr>
              <a:t>Images are converted into feature vectors.</a:t>
            </a:r>
          </a:p>
        </p:txBody>
      </p:sp>
      <p:cxnSp>
        <p:nvCxnSpPr>
          <p:cNvPr id="832" name="Đường kết nối Mũi tên Thẳng 17">
            <a:extLst>
              <a:ext uri="{FF2B5EF4-FFF2-40B4-BE49-F238E27FC236}">
                <a16:creationId xmlns:a16="http://schemas.microsoft.com/office/drawing/2014/main" id="{9E146FFC-2A42-B4F8-404D-A231EE44BC77}"/>
              </a:ext>
            </a:extLst>
          </p:cNvPr>
          <p:cNvCxnSpPr>
            <a:cxnSpLocks/>
          </p:cNvCxnSpPr>
          <p:nvPr/>
        </p:nvCxnSpPr>
        <p:spPr>
          <a:xfrm>
            <a:off x="3803288" y="2110322"/>
            <a:ext cx="8174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3" name="Đường kết nối Mũi tên Thẳng 17">
            <a:extLst>
              <a:ext uri="{FF2B5EF4-FFF2-40B4-BE49-F238E27FC236}">
                <a16:creationId xmlns:a16="http://schemas.microsoft.com/office/drawing/2014/main" id="{AED95F8F-815E-4BE2-CCA6-7200C1CB4FDE}"/>
              </a:ext>
            </a:extLst>
          </p:cNvPr>
          <p:cNvCxnSpPr>
            <a:cxnSpLocks/>
          </p:cNvCxnSpPr>
          <p:nvPr/>
        </p:nvCxnSpPr>
        <p:spPr>
          <a:xfrm>
            <a:off x="6190005" y="2110322"/>
            <a:ext cx="8174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4" name="TextBox 833">
            <a:extLst>
              <a:ext uri="{FF2B5EF4-FFF2-40B4-BE49-F238E27FC236}">
                <a16:creationId xmlns:a16="http://schemas.microsoft.com/office/drawing/2014/main" id="{BEB33BFE-EF88-ADBC-3D7B-5FAC9BBAFDAE}"/>
              </a:ext>
            </a:extLst>
          </p:cNvPr>
          <p:cNvSpPr txBox="1"/>
          <p:nvPr/>
        </p:nvSpPr>
        <p:spPr>
          <a:xfrm>
            <a:off x="-106070" y="1098614"/>
            <a:ext cx="1870199"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3">
                    <a:lumMod val="50000"/>
                  </a:schemeClr>
                </a:solidFill>
                <a:effectLst/>
                <a:latin typeface="Playfair Display" pitchFamily="2" charset="77"/>
              </a:rPr>
              <a:t>Input</a:t>
            </a:r>
          </a:p>
        </p:txBody>
      </p:sp>
      <p:sp>
        <p:nvSpPr>
          <p:cNvPr id="835" name="TextBox 834">
            <a:extLst>
              <a:ext uri="{FF2B5EF4-FFF2-40B4-BE49-F238E27FC236}">
                <a16:creationId xmlns:a16="http://schemas.microsoft.com/office/drawing/2014/main" id="{EAD11C2E-C6C4-7A98-E45F-C51DC25449DF}"/>
              </a:ext>
            </a:extLst>
          </p:cNvPr>
          <p:cNvSpPr txBox="1"/>
          <p:nvPr/>
        </p:nvSpPr>
        <p:spPr>
          <a:xfrm>
            <a:off x="6975617" y="1098614"/>
            <a:ext cx="2077278"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3">
                    <a:lumMod val="50000"/>
                  </a:schemeClr>
                </a:solidFill>
                <a:effectLst/>
                <a:latin typeface="Playfair Display" pitchFamily="2" charset="77"/>
              </a:rPr>
              <a:t>Output</a:t>
            </a:r>
          </a:p>
        </p:txBody>
      </p:sp>
      <p:sp>
        <p:nvSpPr>
          <p:cNvPr id="838" name="TextBox 837">
            <a:extLst>
              <a:ext uri="{FF2B5EF4-FFF2-40B4-BE49-F238E27FC236}">
                <a16:creationId xmlns:a16="http://schemas.microsoft.com/office/drawing/2014/main" id="{9BFB91BD-EF2B-B39B-E5AA-53C3673ECFA7}"/>
              </a:ext>
            </a:extLst>
          </p:cNvPr>
          <p:cNvSpPr txBox="1"/>
          <p:nvPr/>
        </p:nvSpPr>
        <p:spPr>
          <a:xfrm>
            <a:off x="4566116" y="2548043"/>
            <a:ext cx="1623889"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3">
                    <a:lumMod val="50000"/>
                  </a:schemeClr>
                </a:solidFill>
                <a:effectLst/>
                <a:latin typeface="Playfair Display" pitchFamily="2" charset="77"/>
              </a:rPr>
              <a:t>Generate caption based on feature vectors and a vocabulary.</a:t>
            </a:r>
          </a:p>
        </p:txBody>
      </p:sp>
      <p:sp>
        <p:nvSpPr>
          <p:cNvPr id="2" name="TextBox 1">
            <a:extLst>
              <a:ext uri="{FF2B5EF4-FFF2-40B4-BE49-F238E27FC236}">
                <a16:creationId xmlns:a16="http://schemas.microsoft.com/office/drawing/2014/main" id="{7B8E7B66-CCAE-DC83-A3D0-F02EC1706D62}"/>
              </a:ext>
            </a:extLst>
          </p:cNvPr>
          <p:cNvSpPr txBox="1"/>
          <p:nvPr/>
        </p:nvSpPr>
        <p:spPr>
          <a:xfrm>
            <a:off x="7861469" y="4772659"/>
            <a:ext cx="357790"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10</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948466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A433FB20-2634-8C5F-F833-9525C77C9E20}"/>
            </a:ext>
          </a:extLst>
        </p:cNvPr>
        <p:cNvGrpSpPr/>
        <p:nvPr/>
      </p:nvGrpSpPr>
      <p:grpSpPr>
        <a:xfrm>
          <a:off x="0" y="0"/>
          <a:ext cx="0" cy="0"/>
          <a:chOff x="0" y="0"/>
          <a:chExt cx="0" cy="0"/>
        </a:xfrm>
      </p:grpSpPr>
      <p:pic>
        <p:nvPicPr>
          <p:cNvPr id="2" name="Hình ảnh 6" descr="Free Cat Young Animal photo and picture">
            <a:extLst>
              <a:ext uri="{FF2B5EF4-FFF2-40B4-BE49-F238E27FC236}">
                <a16:creationId xmlns:a16="http://schemas.microsoft.com/office/drawing/2014/main" id="{1CA9B594-4DFA-D659-A66F-FEC184C4A3CE}"/>
              </a:ext>
            </a:extLst>
          </p:cNvPr>
          <p:cNvPicPr>
            <a:picLocks noChangeAspect="1"/>
          </p:cNvPicPr>
          <p:nvPr/>
        </p:nvPicPr>
        <p:blipFill>
          <a:blip r:embed="rId3"/>
          <a:srcRect r="35251"/>
          <a:stretch/>
        </p:blipFill>
        <p:spPr>
          <a:xfrm>
            <a:off x="182120" y="1541577"/>
            <a:ext cx="1293821" cy="1137491"/>
          </a:xfrm>
          <a:prstGeom prst="rect">
            <a:avLst/>
          </a:prstGeom>
        </p:spPr>
      </p:pic>
      <p:cxnSp>
        <p:nvCxnSpPr>
          <p:cNvPr id="7" name="Đường kết nối Mũi tên Thẳng 17">
            <a:extLst>
              <a:ext uri="{FF2B5EF4-FFF2-40B4-BE49-F238E27FC236}">
                <a16:creationId xmlns:a16="http://schemas.microsoft.com/office/drawing/2014/main" id="{1051479E-CB5C-24DD-3E34-94170647619F}"/>
              </a:ext>
            </a:extLst>
          </p:cNvPr>
          <p:cNvCxnSpPr>
            <a:cxnSpLocks/>
          </p:cNvCxnSpPr>
          <p:nvPr/>
        </p:nvCxnSpPr>
        <p:spPr>
          <a:xfrm flipV="1">
            <a:off x="1453498" y="2110321"/>
            <a:ext cx="697048" cy="11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Hình chữ nhật: Góc Tròn 18">
            <a:extLst>
              <a:ext uri="{FF2B5EF4-FFF2-40B4-BE49-F238E27FC236}">
                <a16:creationId xmlns:a16="http://schemas.microsoft.com/office/drawing/2014/main" id="{D99BE18D-9733-0CBE-E446-624C36E4ED6F}"/>
              </a:ext>
            </a:extLst>
          </p:cNvPr>
          <p:cNvSpPr/>
          <p:nvPr/>
        </p:nvSpPr>
        <p:spPr>
          <a:xfrm>
            <a:off x="2438848" y="1704288"/>
            <a:ext cx="1293597" cy="81895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latin typeface="Playfair Display" pitchFamily="2" charset="77"/>
                <a:cs typeface="Arial"/>
              </a:rPr>
              <a:t>Visual Encoder</a:t>
            </a:r>
          </a:p>
        </p:txBody>
      </p:sp>
      <p:sp>
        <p:nvSpPr>
          <p:cNvPr id="12" name="Hình chữ nhật: Góc Tròn 20">
            <a:extLst>
              <a:ext uri="{FF2B5EF4-FFF2-40B4-BE49-F238E27FC236}">
                <a16:creationId xmlns:a16="http://schemas.microsoft.com/office/drawing/2014/main" id="{B55A40C9-C1C4-F629-384D-489B0122CE71}"/>
              </a:ext>
            </a:extLst>
          </p:cNvPr>
          <p:cNvSpPr/>
          <p:nvPr/>
        </p:nvSpPr>
        <p:spPr>
          <a:xfrm>
            <a:off x="4691548" y="1704288"/>
            <a:ext cx="1417675" cy="818953"/>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a:latin typeface="Playfair Display" pitchFamily="2" charset="77"/>
                <a:cs typeface="Arial"/>
              </a:rPr>
              <a:t>Language Model</a:t>
            </a:r>
          </a:p>
        </p:txBody>
      </p:sp>
      <p:sp>
        <p:nvSpPr>
          <p:cNvPr id="14" name="Hộp Văn bản 22">
            <a:extLst>
              <a:ext uri="{FF2B5EF4-FFF2-40B4-BE49-F238E27FC236}">
                <a16:creationId xmlns:a16="http://schemas.microsoft.com/office/drawing/2014/main" id="{AC6B32D5-D5C1-BCC0-A8AF-E9D00EC2BCFA}"/>
              </a:ext>
            </a:extLst>
          </p:cNvPr>
          <p:cNvSpPr txBox="1"/>
          <p:nvPr/>
        </p:nvSpPr>
        <p:spPr>
          <a:xfrm>
            <a:off x="7055605" y="1643729"/>
            <a:ext cx="19264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Playfair Display" pitchFamily="2" charset="77"/>
              </a:rPr>
              <a:t>“</a:t>
            </a:r>
            <a:r>
              <a:rPr lang="vi-VN" sz="2000" dirty="0">
                <a:latin typeface="Playfair Display" pitchFamily="2" charset="77"/>
              </a:rPr>
              <a:t>Một con mèo đang ngồi ngước lên</a:t>
            </a:r>
            <a:r>
              <a:rPr lang="en-US" sz="2000" dirty="0">
                <a:latin typeface="Playfair Display" pitchFamily="2" charset="77"/>
              </a:rPr>
              <a:t>”</a:t>
            </a:r>
            <a:endParaRPr lang="vi-VN" sz="2000" dirty="0">
              <a:latin typeface="Playfair Display" pitchFamily="2" charset="77"/>
            </a:endParaRPr>
          </a:p>
        </p:txBody>
      </p:sp>
      <p:sp>
        <p:nvSpPr>
          <p:cNvPr id="16" name="TextBox 15">
            <a:extLst>
              <a:ext uri="{FF2B5EF4-FFF2-40B4-BE49-F238E27FC236}">
                <a16:creationId xmlns:a16="http://schemas.microsoft.com/office/drawing/2014/main" id="{C21F910D-5C96-D3AA-B4B2-D6F8A3609173}"/>
              </a:ext>
            </a:extLst>
          </p:cNvPr>
          <p:cNvSpPr txBox="1"/>
          <p:nvPr/>
        </p:nvSpPr>
        <p:spPr>
          <a:xfrm>
            <a:off x="2150546" y="2618153"/>
            <a:ext cx="1870199" cy="78483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chemeClr val="accent3">
                    <a:lumMod val="50000"/>
                  </a:schemeClr>
                </a:solidFill>
                <a:effectLst/>
                <a:latin typeface="Playfair Display" pitchFamily="2" charset="77"/>
              </a:rPr>
              <a:t>Images are converted into feature vectors.</a:t>
            </a:r>
          </a:p>
        </p:txBody>
      </p:sp>
      <p:cxnSp>
        <p:nvCxnSpPr>
          <p:cNvPr id="20" name="Đường kết nối Mũi tên Thẳng 17">
            <a:extLst>
              <a:ext uri="{FF2B5EF4-FFF2-40B4-BE49-F238E27FC236}">
                <a16:creationId xmlns:a16="http://schemas.microsoft.com/office/drawing/2014/main" id="{A8D819D0-FF51-F438-4FFA-28D44C0B88E0}"/>
              </a:ext>
            </a:extLst>
          </p:cNvPr>
          <p:cNvCxnSpPr>
            <a:cxnSpLocks/>
          </p:cNvCxnSpPr>
          <p:nvPr/>
        </p:nvCxnSpPr>
        <p:spPr>
          <a:xfrm>
            <a:off x="3803288" y="2110322"/>
            <a:ext cx="8174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17">
            <a:extLst>
              <a:ext uri="{FF2B5EF4-FFF2-40B4-BE49-F238E27FC236}">
                <a16:creationId xmlns:a16="http://schemas.microsoft.com/office/drawing/2014/main" id="{11306E24-2346-114D-3244-51F49B5C3DAA}"/>
              </a:ext>
            </a:extLst>
          </p:cNvPr>
          <p:cNvCxnSpPr>
            <a:cxnSpLocks/>
          </p:cNvCxnSpPr>
          <p:nvPr/>
        </p:nvCxnSpPr>
        <p:spPr>
          <a:xfrm>
            <a:off x="6190005" y="2110322"/>
            <a:ext cx="8174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F40836-EE79-1DE4-9C78-0F4178C43F19}"/>
              </a:ext>
            </a:extLst>
          </p:cNvPr>
          <p:cNvSpPr txBox="1"/>
          <p:nvPr/>
        </p:nvSpPr>
        <p:spPr>
          <a:xfrm>
            <a:off x="-106070" y="1098614"/>
            <a:ext cx="1870199"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3">
                    <a:lumMod val="50000"/>
                  </a:schemeClr>
                </a:solidFill>
                <a:effectLst/>
                <a:latin typeface="Playfair Display" pitchFamily="2" charset="77"/>
              </a:rPr>
              <a:t>Input</a:t>
            </a:r>
          </a:p>
        </p:txBody>
      </p:sp>
      <p:sp>
        <p:nvSpPr>
          <p:cNvPr id="25" name="TextBox 24">
            <a:extLst>
              <a:ext uri="{FF2B5EF4-FFF2-40B4-BE49-F238E27FC236}">
                <a16:creationId xmlns:a16="http://schemas.microsoft.com/office/drawing/2014/main" id="{1EFDCD79-F244-9314-4A1C-7F92216C6F89}"/>
              </a:ext>
            </a:extLst>
          </p:cNvPr>
          <p:cNvSpPr txBox="1"/>
          <p:nvPr/>
        </p:nvSpPr>
        <p:spPr>
          <a:xfrm>
            <a:off x="6975617" y="1098614"/>
            <a:ext cx="2077278"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3">
                    <a:lumMod val="50000"/>
                  </a:schemeClr>
                </a:solidFill>
                <a:effectLst/>
                <a:latin typeface="Playfair Display" pitchFamily="2" charset="77"/>
              </a:rPr>
              <a:t>Output</a:t>
            </a:r>
          </a:p>
        </p:txBody>
      </p:sp>
      <p:sp>
        <p:nvSpPr>
          <p:cNvPr id="4" name="Rectangle: Rounded Corners 21">
            <a:extLst>
              <a:ext uri="{FF2B5EF4-FFF2-40B4-BE49-F238E27FC236}">
                <a16:creationId xmlns:a16="http://schemas.microsoft.com/office/drawing/2014/main" id="{6EFFD2F6-5008-D228-C8D4-79C79867BC49}"/>
              </a:ext>
            </a:extLst>
          </p:cNvPr>
          <p:cNvSpPr/>
          <p:nvPr/>
        </p:nvSpPr>
        <p:spPr>
          <a:xfrm>
            <a:off x="2150546" y="1218663"/>
            <a:ext cx="1711706" cy="2221738"/>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50000"/>
                  </a:schemeClr>
                </a:solidFill>
                <a:latin typeface="Playfair Display" pitchFamily="2" charset="77"/>
                <a:cs typeface="Cousine" panose="02070409020205020404" pitchFamily="49" charset="0"/>
              </a:rPr>
              <a:t>Visual Encoding</a:t>
            </a:r>
          </a:p>
          <a:p>
            <a:r>
              <a:rPr lang="en-US" sz="1000" b="1" dirty="0">
                <a:solidFill>
                  <a:schemeClr val="bg1"/>
                </a:solidFill>
                <a:latin typeface="Playfair Display" pitchFamily="2" charset="77"/>
                <a:cs typeface="Cousine" panose="02070409020205020404" pitchFamily="49" charset="0"/>
              </a:rPr>
              <a:t>1. Non-Attentive</a:t>
            </a:r>
            <a:br>
              <a:rPr lang="en-US" sz="1000" b="1" dirty="0">
                <a:solidFill>
                  <a:schemeClr val="bg1"/>
                </a:solidFill>
                <a:latin typeface="Playfair Display" pitchFamily="2" charset="77"/>
                <a:cs typeface="Cousine" panose="02070409020205020404" pitchFamily="49" charset="0"/>
              </a:rPr>
            </a:br>
            <a:r>
              <a:rPr lang="en-US" sz="1000" i="1" dirty="0">
                <a:solidFill>
                  <a:schemeClr val="bg1"/>
                </a:solidFill>
                <a:latin typeface="Playfair Display" pitchFamily="2" charset="77"/>
                <a:cs typeface="Cousine" panose="02070409020205020404" pitchFamily="49" charset="0"/>
              </a:rPr>
              <a:t>(Global CNN Features)</a:t>
            </a:r>
            <a:br>
              <a:rPr lang="en-US" sz="1000" dirty="0">
                <a:solidFill>
                  <a:schemeClr val="bg1"/>
                </a:solidFill>
                <a:latin typeface="Playfair Display" pitchFamily="2" charset="77"/>
                <a:cs typeface="Cousine" panose="02070409020205020404" pitchFamily="49" charset="0"/>
              </a:rPr>
            </a:br>
            <a:r>
              <a:rPr lang="en-US" sz="1000" b="1" dirty="0">
                <a:solidFill>
                  <a:schemeClr val="bg1"/>
                </a:solidFill>
                <a:latin typeface="Playfair Display" pitchFamily="2" charset="77"/>
                <a:cs typeface="Cousine" panose="02070409020205020404" pitchFamily="49" charset="0"/>
              </a:rPr>
              <a:t>2. Additive Attention</a:t>
            </a:r>
            <a:r>
              <a:rPr lang="en-US" sz="1000" dirty="0">
                <a:solidFill>
                  <a:schemeClr val="bg1"/>
                </a:solidFill>
                <a:latin typeface="Playfair Display" pitchFamily="2" charset="77"/>
                <a:cs typeface="Cousine" panose="02070409020205020404" pitchFamily="49" charset="0"/>
              </a:rPr>
              <a:t>:</a:t>
            </a:r>
            <a:br>
              <a:rPr lang="en-US" sz="1000"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Grid-based</a:t>
            </a:r>
            <a:br>
              <a:rPr lang="en-US" sz="1000"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Region-based</a:t>
            </a:r>
            <a:br>
              <a:rPr lang="en-US" sz="1000" b="1" dirty="0">
                <a:solidFill>
                  <a:schemeClr val="bg1"/>
                </a:solidFill>
                <a:latin typeface="Playfair Display" pitchFamily="2" charset="77"/>
                <a:cs typeface="Cousine" panose="02070409020205020404" pitchFamily="49" charset="0"/>
              </a:rPr>
            </a:br>
            <a:r>
              <a:rPr lang="en-US" sz="1000" b="1" dirty="0">
                <a:solidFill>
                  <a:schemeClr val="bg1"/>
                </a:solidFill>
                <a:latin typeface="Playfair Display" pitchFamily="2" charset="77"/>
                <a:cs typeface="Cousine" panose="02070409020205020404" pitchFamily="49" charset="0"/>
              </a:rPr>
              <a:t>3. Graph-based Attention</a:t>
            </a:r>
            <a:br>
              <a:rPr lang="en-US" sz="1000" b="1" dirty="0">
                <a:solidFill>
                  <a:schemeClr val="bg1"/>
                </a:solidFill>
                <a:latin typeface="Playfair Display" pitchFamily="2" charset="77"/>
                <a:cs typeface="Cousine" panose="02070409020205020404" pitchFamily="49" charset="0"/>
              </a:rPr>
            </a:br>
            <a:r>
              <a:rPr lang="en-US" sz="1000" b="1" dirty="0">
                <a:solidFill>
                  <a:schemeClr val="bg1"/>
                </a:solidFill>
                <a:latin typeface="Playfair Display" pitchFamily="2" charset="77"/>
                <a:cs typeface="Cousine" panose="02070409020205020404" pitchFamily="49" charset="0"/>
              </a:rPr>
              <a:t>4. Self-Attention:</a:t>
            </a:r>
            <a:br>
              <a:rPr lang="en-US" sz="1000" b="1"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Region-based</a:t>
            </a:r>
            <a:br>
              <a:rPr lang="en-US" sz="1000"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Patch-based</a:t>
            </a:r>
            <a:br>
              <a:rPr lang="en-US" sz="1000" b="1"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Image-Text Early Fusion</a:t>
            </a:r>
            <a:r>
              <a:rPr lang="en-US" sz="938" dirty="0">
                <a:solidFill>
                  <a:schemeClr val="bg1"/>
                </a:solidFill>
                <a:latin typeface="Playfair Display" pitchFamily="2" charset="77"/>
                <a:cs typeface="Cousine" panose="02070409020205020404" pitchFamily="49" charset="0"/>
              </a:rPr>
              <a:t> </a:t>
            </a:r>
            <a:endParaRPr lang="en-US" sz="1050" dirty="0">
              <a:solidFill>
                <a:schemeClr val="bg1"/>
              </a:solidFill>
              <a:latin typeface="Playfair Display" pitchFamily="2" charset="77"/>
              <a:cs typeface="Cousine" panose="02070409020205020404" pitchFamily="49" charset="0"/>
            </a:endParaRPr>
          </a:p>
        </p:txBody>
      </p:sp>
      <p:sp>
        <p:nvSpPr>
          <p:cNvPr id="5" name="TextBox 4">
            <a:extLst>
              <a:ext uri="{FF2B5EF4-FFF2-40B4-BE49-F238E27FC236}">
                <a16:creationId xmlns:a16="http://schemas.microsoft.com/office/drawing/2014/main" id="{9335297D-FA42-6F8C-2D7D-2DB92B2D0B6F}"/>
              </a:ext>
            </a:extLst>
          </p:cNvPr>
          <p:cNvSpPr txBox="1"/>
          <p:nvPr/>
        </p:nvSpPr>
        <p:spPr>
          <a:xfrm>
            <a:off x="4566116" y="2548043"/>
            <a:ext cx="1623889"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3">
                    <a:lumMod val="50000"/>
                  </a:schemeClr>
                </a:solidFill>
                <a:effectLst/>
                <a:latin typeface="Playfair Display" pitchFamily="2" charset="77"/>
              </a:rPr>
              <a:t>Generate caption based on feature vectors and a vocabulary.</a:t>
            </a:r>
          </a:p>
        </p:txBody>
      </p:sp>
      <p:sp>
        <p:nvSpPr>
          <p:cNvPr id="6" name="Rectangle: Rounded Corners 22">
            <a:extLst>
              <a:ext uri="{FF2B5EF4-FFF2-40B4-BE49-F238E27FC236}">
                <a16:creationId xmlns:a16="http://schemas.microsoft.com/office/drawing/2014/main" id="{FDA3C6C2-117B-19E1-692E-FB4A3AEB7321}"/>
              </a:ext>
            </a:extLst>
          </p:cNvPr>
          <p:cNvSpPr/>
          <p:nvPr/>
        </p:nvSpPr>
        <p:spPr>
          <a:xfrm>
            <a:off x="4596567" y="1218316"/>
            <a:ext cx="1623890" cy="2184665"/>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schemeClr>
                </a:solidFill>
                <a:latin typeface="Playfair Display" pitchFamily="2" charset="77"/>
                <a:cs typeface="Cousine" panose="02070409020205020404" pitchFamily="49" charset="0"/>
              </a:rPr>
              <a:t>Language Models</a:t>
            </a:r>
          </a:p>
          <a:p>
            <a:pPr algn="ctr"/>
            <a:endParaRPr lang="en-US" sz="1050" b="1" dirty="0">
              <a:solidFill>
                <a:srgbClr val="C00000"/>
              </a:solidFill>
              <a:latin typeface="Playfair Display" pitchFamily="2" charset="77"/>
              <a:cs typeface="Cousine" panose="02070409020205020404" pitchFamily="49" charset="0"/>
            </a:endParaRPr>
          </a:p>
          <a:p>
            <a:r>
              <a:rPr lang="en-US" sz="900" b="1" dirty="0">
                <a:solidFill>
                  <a:srgbClr val="000000"/>
                </a:solidFill>
                <a:latin typeface="Playfair Display" pitchFamily="2" charset="77"/>
                <a:cs typeface="Cousine" panose="02070409020205020404" pitchFamily="49" charset="0"/>
              </a:rPr>
              <a:t>1. LSTM-based:</a:t>
            </a:r>
            <a:br>
              <a:rPr lang="en-US" sz="900" b="1" dirty="0">
                <a:solidFill>
                  <a:srgbClr val="000000"/>
                </a:solidFill>
                <a:latin typeface="Playfair Display" pitchFamily="2" charset="77"/>
                <a:cs typeface="Cousine" panose="02070409020205020404" pitchFamily="49" charset="0"/>
              </a:rPr>
            </a:br>
            <a:r>
              <a:rPr lang="en-US" sz="900" dirty="0">
                <a:solidFill>
                  <a:srgbClr val="000000"/>
                </a:solidFill>
                <a:latin typeface="Playfair Display" pitchFamily="2" charset="77"/>
                <a:cs typeface="Cousine" panose="02070409020205020404" pitchFamily="49" charset="0"/>
              </a:rPr>
              <a:t>• Single-layer</a:t>
            </a:r>
            <a:br>
              <a:rPr lang="en-US" sz="900" dirty="0">
                <a:solidFill>
                  <a:srgbClr val="000000"/>
                </a:solidFill>
                <a:latin typeface="Playfair Display" pitchFamily="2" charset="77"/>
                <a:cs typeface="Cousine" panose="02070409020205020404" pitchFamily="49" charset="0"/>
              </a:rPr>
            </a:br>
            <a:r>
              <a:rPr lang="en-US" sz="900" dirty="0">
                <a:solidFill>
                  <a:srgbClr val="000000"/>
                </a:solidFill>
                <a:latin typeface="Playfair Display" pitchFamily="2" charset="77"/>
                <a:cs typeface="Cousine" panose="02070409020205020404" pitchFamily="49" charset="0"/>
              </a:rPr>
              <a:t>• Two-layer</a:t>
            </a:r>
            <a:br>
              <a:rPr lang="en-US" sz="900" b="1" dirty="0">
                <a:solidFill>
                  <a:srgbClr val="000000"/>
                </a:solidFill>
                <a:latin typeface="Playfair Display" pitchFamily="2" charset="77"/>
                <a:cs typeface="Cousine" panose="02070409020205020404" pitchFamily="49" charset="0"/>
              </a:rPr>
            </a:br>
            <a:r>
              <a:rPr lang="en-US" sz="900" b="1" dirty="0">
                <a:solidFill>
                  <a:srgbClr val="000000"/>
                </a:solidFill>
                <a:latin typeface="Playfair Display" pitchFamily="2" charset="77"/>
                <a:cs typeface="Cousine" panose="02070409020205020404" pitchFamily="49" charset="0"/>
              </a:rPr>
              <a:t>2. CNN-based</a:t>
            </a:r>
            <a:br>
              <a:rPr lang="en-US" sz="900" b="1" dirty="0">
                <a:solidFill>
                  <a:srgbClr val="000000"/>
                </a:solidFill>
                <a:latin typeface="Playfair Display" pitchFamily="2" charset="77"/>
                <a:cs typeface="Cousine" panose="02070409020205020404" pitchFamily="49" charset="0"/>
              </a:rPr>
            </a:br>
            <a:r>
              <a:rPr lang="en-US" sz="900" b="1" dirty="0">
                <a:solidFill>
                  <a:srgbClr val="000000"/>
                </a:solidFill>
                <a:latin typeface="Playfair Display" pitchFamily="2" charset="77"/>
                <a:cs typeface="Cousine" panose="02070409020205020404" pitchFamily="49" charset="0"/>
              </a:rPr>
              <a:t>3. Transformer-based</a:t>
            </a:r>
            <a:br>
              <a:rPr lang="en-US" sz="900" b="1" dirty="0">
                <a:solidFill>
                  <a:srgbClr val="000000"/>
                </a:solidFill>
                <a:latin typeface="Playfair Display" pitchFamily="2" charset="77"/>
                <a:cs typeface="Cousine" panose="02070409020205020404" pitchFamily="49" charset="0"/>
              </a:rPr>
            </a:br>
            <a:r>
              <a:rPr lang="en-US" sz="900" b="1" dirty="0">
                <a:solidFill>
                  <a:srgbClr val="000000"/>
                </a:solidFill>
                <a:latin typeface="Playfair Display" pitchFamily="2" charset="77"/>
                <a:cs typeface="Cousine" panose="02070409020205020404" pitchFamily="49" charset="0"/>
              </a:rPr>
              <a:t>4. Image-Text Early Fusion</a:t>
            </a:r>
            <a:br>
              <a:rPr lang="en-US" sz="900" b="1" dirty="0">
                <a:solidFill>
                  <a:srgbClr val="000000"/>
                </a:solidFill>
                <a:latin typeface="Playfair Display" pitchFamily="2" charset="77"/>
                <a:cs typeface="Cousine" panose="02070409020205020404" pitchFamily="49" charset="0"/>
              </a:rPr>
            </a:br>
            <a:r>
              <a:rPr lang="en-US" sz="900" dirty="0">
                <a:solidFill>
                  <a:srgbClr val="000000"/>
                </a:solidFill>
                <a:latin typeface="Playfair Display" pitchFamily="2" charset="77"/>
                <a:cs typeface="Cousine" panose="02070409020205020404" pitchFamily="49" charset="0"/>
              </a:rPr>
              <a:t>(BERT-like)</a:t>
            </a:r>
            <a:r>
              <a:rPr lang="en-US" sz="900" dirty="0">
                <a:latin typeface="Playfair Display" pitchFamily="2" charset="77"/>
                <a:cs typeface="Cousine" panose="02070409020205020404" pitchFamily="49" charset="0"/>
              </a:rPr>
              <a:t> </a:t>
            </a:r>
            <a:endParaRPr lang="en-US" sz="1050" dirty="0">
              <a:latin typeface="Playfair Display" pitchFamily="2" charset="77"/>
              <a:cs typeface="Cousine" panose="02070409020205020404" pitchFamily="49" charset="0"/>
            </a:endParaRPr>
          </a:p>
        </p:txBody>
      </p:sp>
      <p:cxnSp>
        <p:nvCxnSpPr>
          <p:cNvPr id="8" name="Connector: Elbow 27">
            <a:extLst>
              <a:ext uri="{FF2B5EF4-FFF2-40B4-BE49-F238E27FC236}">
                <a16:creationId xmlns:a16="http://schemas.microsoft.com/office/drawing/2014/main" id="{C1ED0DD3-91F8-67AF-EF65-36BF471C1591}"/>
              </a:ext>
            </a:extLst>
          </p:cNvPr>
          <p:cNvCxnSpPr>
            <a:cxnSpLocks/>
            <a:stCxn id="4" idx="2"/>
            <a:endCxn id="6" idx="2"/>
          </p:cNvCxnSpPr>
          <p:nvPr/>
        </p:nvCxnSpPr>
        <p:spPr>
          <a:xfrm rot="5400000" flipH="1" flipV="1">
            <a:off x="4188745" y="2220634"/>
            <a:ext cx="37420" cy="2402113"/>
          </a:xfrm>
          <a:prstGeom prst="bentConnector3">
            <a:avLst>
              <a:gd name="adj1" fmla="val -1079546"/>
            </a:avLst>
          </a:prstGeom>
          <a:ln w="38100">
            <a:solidFill>
              <a:schemeClr val="bg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9C5E76-E4E8-3A4D-3DE6-0A049D87BB0A}"/>
              </a:ext>
            </a:extLst>
          </p:cNvPr>
          <p:cNvCxnSpPr>
            <a:cxnSpLocks/>
            <a:stCxn id="29" idx="0"/>
          </p:cNvCxnSpPr>
          <p:nvPr/>
        </p:nvCxnSpPr>
        <p:spPr>
          <a:xfrm flipV="1">
            <a:off x="4173380" y="3855699"/>
            <a:ext cx="0" cy="336072"/>
          </a:xfrm>
          <a:prstGeom prst="line">
            <a:avLst/>
          </a:prstGeom>
          <a:ln w="38100">
            <a:solidFill>
              <a:schemeClr val="bg1"/>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Rounded Corners 29">
            <a:extLst>
              <a:ext uri="{FF2B5EF4-FFF2-40B4-BE49-F238E27FC236}">
                <a16:creationId xmlns:a16="http://schemas.microsoft.com/office/drawing/2014/main" id="{658CDF5F-805D-68D2-82B7-6B874481F5CF}"/>
              </a:ext>
            </a:extLst>
          </p:cNvPr>
          <p:cNvSpPr/>
          <p:nvPr/>
        </p:nvSpPr>
        <p:spPr>
          <a:xfrm>
            <a:off x="2438848" y="4191771"/>
            <a:ext cx="3469063" cy="880821"/>
          </a:xfrm>
          <a:prstGeom prst="roundRect">
            <a:avLst/>
          </a:prstGeom>
          <a:solidFill>
            <a:schemeClr val="accent6"/>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050" b="1" dirty="0">
                <a:solidFill>
                  <a:schemeClr val="tx1">
                    <a:lumMod val="50000"/>
                  </a:schemeClr>
                </a:solidFill>
                <a:latin typeface="Playfair Display" pitchFamily="2" charset="77"/>
                <a:cs typeface="Cousine" panose="02070409020205020404" pitchFamily="49" charset="0"/>
              </a:rPr>
              <a:t>Training Strategies</a:t>
            </a:r>
            <a:br>
              <a:rPr lang="en-US" sz="1050" b="1" dirty="0">
                <a:latin typeface="Playfair Display" pitchFamily="2" charset="77"/>
                <a:cs typeface="Cousine" panose="02070409020205020404" pitchFamily="49" charset="0"/>
              </a:rPr>
            </a:br>
            <a:r>
              <a:rPr lang="en-US" sz="1050" b="1" dirty="0">
                <a:solidFill>
                  <a:srgbClr val="000000"/>
                </a:solidFill>
                <a:latin typeface="Playfair Display" pitchFamily="2" charset="77"/>
                <a:cs typeface="Cousine" panose="02070409020205020404" pitchFamily="49" charset="0"/>
              </a:rPr>
              <a:t>1. Cross-Entropy Loss</a:t>
            </a:r>
            <a:br>
              <a:rPr lang="en-US" sz="1050" b="1" dirty="0">
                <a:latin typeface="Playfair Display" pitchFamily="2" charset="77"/>
                <a:cs typeface="Cousine" panose="02070409020205020404" pitchFamily="49" charset="0"/>
              </a:rPr>
            </a:br>
            <a:r>
              <a:rPr lang="en-US" sz="1050" b="1" dirty="0">
                <a:solidFill>
                  <a:srgbClr val="000000"/>
                </a:solidFill>
                <a:latin typeface="Playfair Display" pitchFamily="2" charset="77"/>
                <a:cs typeface="Cousine" panose="02070409020205020404" pitchFamily="49" charset="0"/>
              </a:rPr>
              <a:t>2. Masked Language Model</a:t>
            </a:r>
            <a:br>
              <a:rPr lang="en-US" sz="1050" b="1" dirty="0">
                <a:latin typeface="Playfair Display" pitchFamily="2" charset="77"/>
                <a:cs typeface="Cousine" panose="02070409020205020404" pitchFamily="49" charset="0"/>
              </a:rPr>
            </a:br>
            <a:r>
              <a:rPr lang="en-US" sz="1050" b="1" dirty="0">
                <a:solidFill>
                  <a:srgbClr val="000000"/>
                </a:solidFill>
                <a:latin typeface="Playfair Display" pitchFamily="2" charset="77"/>
                <a:cs typeface="Cousine" panose="02070409020205020404" pitchFamily="49" charset="0"/>
              </a:rPr>
              <a:t>3. Reinforcement Learning</a:t>
            </a:r>
            <a:br>
              <a:rPr lang="en-US" sz="1050" b="1" dirty="0">
                <a:latin typeface="Playfair Display" pitchFamily="2" charset="77"/>
                <a:cs typeface="Cousine" panose="02070409020205020404" pitchFamily="49" charset="0"/>
              </a:rPr>
            </a:br>
            <a:r>
              <a:rPr lang="en-US" sz="1050" b="1" dirty="0">
                <a:solidFill>
                  <a:srgbClr val="000000"/>
                </a:solidFill>
                <a:latin typeface="Playfair Display" pitchFamily="2" charset="77"/>
                <a:cs typeface="Cousine" panose="02070409020205020404" pitchFamily="49" charset="0"/>
              </a:rPr>
              <a:t>4. Vision Language Pretraining</a:t>
            </a:r>
            <a:r>
              <a:rPr lang="en-US" sz="1050" dirty="0">
                <a:latin typeface="Playfair Display" pitchFamily="2" charset="77"/>
                <a:cs typeface="Cousine" panose="02070409020205020404" pitchFamily="49" charset="0"/>
              </a:rPr>
              <a:t> </a:t>
            </a:r>
          </a:p>
        </p:txBody>
      </p:sp>
      <p:sp>
        <p:nvSpPr>
          <p:cNvPr id="39" name="TextBox 38">
            <a:extLst>
              <a:ext uri="{FF2B5EF4-FFF2-40B4-BE49-F238E27FC236}">
                <a16:creationId xmlns:a16="http://schemas.microsoft.com/office/drawing/2014/main" id="{87683EC4-07B1-BD14-0DC3-1703787378BA}"/>
              </a:ext>
            </a:extLst>
          </p:cNvPr>
          <p:cNvSpPr txBox="1"/>
          <p:nvPr/>
        </p:nvSpPr>
        <p:spPr>
          <a:xfrm>
            <a:off x="507834" y="142052"/>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Pipeline</a:t>
            </a:r>
          </a:p>
        </p:txBody>
      </p:sp>
      <p:sp>
        <p:nvSpPr>
          <p:cNvPr id="9" name="TextBox 8">
            <a:extLst>
              <a:ext uri="{FF2B5EF4-FFF2-40B4-BE49-F238E27FC236}">
                <a16:creationId xmlns:a16="http://schemas.microsoft.com/office/drawing/2014/main" id="{C27EAE14-23DF-AFA3-AC0D-23D725FBFE1E}"/>
              </a:ext>
            </a:extLst>
          </p:cNvPr>
          <p:cNvSpPr txBox="1"/>
          <p:nvPr/>
        </p:nvSpPr>
        <p:spPr>
          <a:xfrm>
            <a:off x="7861469" y="4772659"/>
            <a:ext cx="31611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11</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409016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020A-AC50-ACBB-DF91-6C4A5A97C1F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9E32FB-9A9E-E2F3-62A1-30E2F1D8AE7F}"/>
              </a:ext>
            </a:extLst>
          </p:cNvPr>
          <p:cNvPicPr>
            <a:picLocks noChangeAspect="1"/>
          </p:cNvPicPr>
          <p:nvPr/>
        </p:nvPicPr>
        <p:blipFill>
          <a:blip r:embed="rId3"/>
          <a:srcRect l="2" r="72459" b="15442"/>
          <a:stretch/>
        </p:blipFill>
        <p:spPr>
          <a:xfrm>
            <a:off x="502275" y="1553911"/>
            <a:ext cx="2948765" cy="1665742"/>
          </a:xfrm>
          <a:prstGeom prst="rect">
            <a:avLst/>
          </a:prstGeom>
        </p:spPr>
      </p:pic>
      <p:sp>
        <p:nvSpPr>
          <p:cNvPr id="3" name="Hộp Văn bản 2">
            <a:extLst>
              <a:ext uri="{FF2B5EF4-FFF2-40B4-BE49-F238E27FC236}">
                <a16:creationId xmlns:a16="http://schemas.microsoft.com/office/drawing/2014/main" id="{3990E5C1-DCC0-B0FA-86C8-B0F4BB108B19}"/>
              </a:ext>
            </a:extLst>
          </p:cNvPr>
          <p:cNvSpPr txBox="1"/>
          <p:nvPr/>
        </p:nvSpPr>
        <p:spPr>
          <a:xfrm>
            <a:off x="2996634" y="301094"/>
            <a:ext cx="31507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b="1" err="1">
                <a:solidFill>
                  <a:srgbClr val="383536"/>
                </a:solidFill>
                <a:latin typeface="Playfair Display" pitchFamily="2" charset="77"/>
              </a:rPr>
              <a:t>Visual</a:t>
            </a:r>
            <a:r>
              <a:rPr lang="vi-VN" sz="3000" b="1">
                <a:solidFill>
                  <a:srgbClr val="383536"/>
                </a:solidFill>
                <a:latin typeface="Playfair Display" pitchFamily="2" charset="77"/>
              </a:rPr>
              <a:t> </a:t>
            </a:r>
            <a:r>
              <a:rPr lang="vi-VN" sz="3000" b="1" err="1">
                <a:solidFill>
                  <a:srgbClr val="383536"/>
                </a:solidFill>
                <a:latin typeface="Playfair Display" pitchFamily="2" charset="77"/>
              </a:rPr>
              <a:t>Encoding</a:t>
            </a:r>
            <a:endParaRPr lang="vi-VN" sz="3000" err="1">
              <a:latin typeface="Playfair Display" pitchFamily="2" charset="77"/>
            </a:endParaRPr>
          </a:p>
        </p:txBody>
      </p:sp>
      <p:sp>
        <p:nvSpPr>
          <p:cNvPr id="6" name="TextBox 5">
            <a:extLst>
              <a:ext uri="{FF2B5EF4-FFF2-40B4-BE49-F238E27FC236}">
                <a16:creationId xmlns:a16="http://schemas.microsoft.com/office/drawing/2014/main" id="{CF06CBA2-BA57-1947-7A6A-32A8142352CD}"/>
              </a:ext>
            </a:extLst>
          </p:cNvPr>
          <p:cNvSpPr txBox="1"/>
          <p:nvPr/>
        </p:nvSpPr>
        <p:spPr>
          <a:xfrm>
            <a:off x="3778611" y="1308294"/>
            <a:ext cx="4213538" cy="954107"/>
          </a:xfrm>
          <a:prstGeom prst="rect">
            <a:avLst/>
          </a:prstGeom>
          <a:noFill/>
        </p:spPr>
        <p:txBody>
          <a:bodyPr wrap="square" rtlCol="0">
            <a:spAutoFit/>
          </a:bodyPr>
          <a:lstStyle/>
          <a:p>
            <a:pPr algn="just"/>
            <a:r>
              <a:rPr lang="en-US" dirty="0">
                <a:solidFill>
                  <a:srgbClr val="000000"/>
                </a:solidFill>
                <a:effectLst/>
                <a:latin typeface="Playfair Display" pitchFamily="2" charset="77"/>
              </a:rPr>
              <a:t>the activation of one of the last layers of a CNN is employed to extract high-level representations, which are then used as a conditioning element for the language model </a:t>
            </a:r>
          </a:p>
        </p:txBody>
      </p:sp>
      <p:sp>
        <p:nvSpPr>
          <p:cNvPr id="7" name="TextBox 6">
            <a:extLst>
              <a:ext uri="{FF2B5EF4-FFF2-40B4-BE49-F238E27FC236}">
                <a16:creationId xmlns:a16="http://schemas.microsoft.com/office/drawing/2014/main" id="{24176FD8-61A7-83D5-FEAF-8FEB44342F1B}"/>
              </a:ext>
            </a:extLst>
          </p:cNvPr>
          <p:cNvSpPr txBox="1"/>
          <p:nvPr/>
        </p:nvSpPr>
        <p:spPr>
          <a:xfrm>
            <a:off x="3778611" y="2305124"/>
            <a:ext cx="3888323" cy="523220"/>
          </a:xfrm>
          <a:prstGeom prst="rect">
            <a:avLst/>
          </a:prstGeom>
          <a:noFill/>
        </p:spPr>
        <p:txBody>
          <a:bodyPr wrap="square" rtlCol="0">
            <a:spAutoFit/>
          </a:bodyPr>
          <a:lstStyle/>
          <a:p>
            <a:r>
              <a:rPr lang="en-US" dirty="0">
                <a:solidFill>
                  <a:srgbClr val="000000"/>
                </a:solidFill>
                <a:effectLst/>
                <a:latin typeface="Playfair Display" pitchFamily="2" charset="77"/>
              </a:rPr>
              <a:t>This is the approach employed in the seminal “</a:t>
            </a:r>
            <a:r>
              <a:rPr lang="en-US" b="1" dirty="0">
                <a:solidFill>
                  <a:srgbClr val="000000"/>
                </a:solidFill>
                <a:effectLst/>
                <a:latin typeface="Playfair Display" pitchFamily="2" charset="77"/>
              </a:rPr>
              <a:t>Show and Tell</a:t>
            </a:r>
            <a:r>
              <a:rPr lang="en-US" dirty="0">
                <a:solidFill>
                  <a:srgbClr val="000000"/>
                </a:solidFill>
                <a:effectLst/>
                <a:latin typeface="Playfair Display" pitchFamily="2" charset="77"/>
              </a:rPr>
              <a:t>” paper</a:t>
            </a:r>
          </a:p>
        </p:txBody>
      </p:sp>
      <p:sp>
        <p:nvSpPr>
          <p:cNvPr id="8" name="TextBox 7">
            <a:extLst>
              <a:ext uri="{FF2B5EF4-FFF2-40B4-BE49-F238E27FC236}">
                <a16:creationId xmlns:a16="http://schemas.microsoft.com/office/drawing/2014/main" id="{D2673132-B398-78D2-8505-A5BE20A0485F}"/>
              </a:ext>
            </a:extLst>
          </p:cNvPr>
          <p:cNvSpPr txBox="1"/>
          <p:nvPr/>
        </p:nvSpPr>
        <p:spPr>
          <a:xfrm>
            <a:off x="3778611" y="2871068"/>
            <a:ext cx="4213538" cy="523220"/>
          </a:xfrm>
          <a:prstGeom prst="rect">
            <a:avLst/>
          </a:prstGeom>
          <a:noFill/>
        </p:spPr>
        <p:txBody>
          <a:bodyPr wrap="square" rtlCol="0">
            <a:spAutoFit/>
          </a:bodyPr>
          <a:lstStyle/>
          <a:p>
            <a:r>
              <a:rPr lang="en-US" dirty="0">
                <a:solidFill>
                  <a:srgbClr val="000000"/>
                </a:solidFill>
                <a:effectLst/>
                <a:latin typeface="Playfair Display" pitchFamily="2" charset="77"/>
              </a:rPr>
              <a:t>Output of </a:t>
            </a:r>
            <a:r>
              <a:rPr lang="en-US" dirty="0" err="1">
                <a:solidFill>
                  <a:srgbClr val="000000"/>
                </a:solidFill>
                <a:effectLst/>
                <a:latin typeface="Playfair Display" pitchFamily="2" charset="77"/>
              </a:rPr>
              <a:t>GoogleNet</a:t>
            </a:r>
            <a:r>
              <a:rPr lang="en-US" dirty="0">
                <a:solidFill>
                  <a:srgbClr val="000000"/>
                </a:solidFill>
                <a:effectLst/>
                <a:latin typeface="Playfair Display" pitchFamily="2" charset="77"/>
              </a:rPr>
              <a:t> [24] is fed to the initial hidden state of the language model.</a:t>
            </a:r>
          </a:p>
        </p:txBody>
      </p:sp>
      <p:sp>
        <p:nvSpPr>
          <p:cNvPr id="9" name="TextBox 8">
            <a:extLst>
              <a:ext uri="{FF2B5EF4-FFF2-40B4-BE49-F238E27FC236}">
                <a16:creationId xmlns:a16="http://schemas.microsoft.com/office/drawing/2014/main" id="{ED115F0A-E235-806C-8B71-D3F84232800E}"/>
              </a:ext>
            </a:extLst>
          </p:cNvPr>
          <p:cNvSpPr txBox="1"/>
          <p:nvPr/>
        </p:nvSpPr>
        <p:spPr>
          <a:xfrm>
            <a:off x="502275" y="3672855"/>
            <a:ext cx="8139449" cy="1169551"/>
          </a:xfrm>
          <a:prstGeom prst="rect">
            <a:avLst/>
          </a:prstGeom>
          <a:noFill/>
        </p:spPr>
        <p:txBody>
          <a:bodyPr wrap="square" rtlCol="0">
            <a:spAutoFit/>
          </a:bodyPr>
          <a:lstStyle/>
          <a:p>
            <a:r>
              <a:rPr lang="en-US" dirty="0">
                <a:solidFill>
                  <a:srgbClr val="000000"/>
                </a:solidFill>
                <a:effectLst/>
                <a:latin typeface="Playfair Display" pitchFamily="2" charset="77"/>
              </a:rPr>
              <a:t>+ </a:t>
            </a:r>
            <a:r>
              <a:rPr lang="en-US" dirty="0" err="1">
                <a:solidFill>
                  <a:srgbClr val="000000"/>
                </a:solidFill>
                <a:effectLst/>
                <a:latin typeface="Playfair Display" pitchFamily="2" charset="77"/>
              </a:rPr>
              <a:t>Karpathy</a:t>
            </a:r>
            <a:r>
              <a:rPr lang="en-US" dirty="0">
                <a:solidFill>
                  <a:srgbClr val="000000"/>
                </a:solidFill>
                <a:effectLst/>
                <a:latin typeface="Playfair Display" pitchFamily="2" charset="77"/>
              </a:rPr>
              <a:t> et al used global features extracted from </a:t>
            </a:r>
            <a:r>
              <a:rPr lang="en-US" dirty="0" err="1">
                <a:solidFill>
                  <a:srgbClr val="000000"/>
                </a:solidFill>
                <a:effectLst/>
                <a:latin typeface="Playfair Display" pitchFamily="2" charset="77"/>
              </a:rPr>
              <a:t>AlexNet</a:t>
            </a:r>
            <a:r>
              <a:rPr lang="en-US" dirty="0">
                <a:solidFill>
                  <a:srgbClr val="000000"/>
                </a:solidFill>
                <a:effectLst/>
                <a:latin typeface="Playfair Display" pitchFamily="2" charset="77"/>
              </a:rPr>
              <a:t> as the input for a language model.</a:t>
            </a:r>
          </a:p>
          <a:p>
            <a:r>
              <a:rPr lang="en-US" dirty="0">
                <a:solidFill>
                  <a:srgbClr val="000000"/>
                </a:solidFill>
                <a:effectLst/>
                <a:latin typeface="Playfair Display" pitchFamily="2" charset="77"/>
              </a:rPr>
              <a:t>+ Mao et al and Donahue et al. injected global features extracted from the VGG network at each time-step of the language model.</a:t>
            </a:r>
          </a:p>
          <a:p>
            <a:r>
              <a:rPr lang="en-US" dirty="0">
                <a:solidFill>
                  <a:srgbClr val="000000"/>
                </a:solidFill>
                <a:effectLst/>
                <a:latin typeface="Playfair Display" pitchFamily="2" charset="77"/>
              </a:rPr>
              <a:t>+ Rennie et al. [38] introduced the FC model, in which images are encoded using a ResNet-101, preserving their original dimensions.</a:t>
            </a:r>
          </a:p>
        </p:txBody>
      </p:sp>
      <p:sp>
        <p:nvSpPr>
          <p:cNvPr id="10" name="Hộp Văn bản 2">
            <a:extLst>
              <a:ext uri="{FF2B5EF4-FFF2-40B4-BE49-F238E27FC236}">
                <a16:creationId xmlns:a16="http://schemas.microsoft.com/office/drawing/2014/main" id="{53822359-C5EA-4F27-C65B-AF551E9B7B46}"/>
              </a:ext>
            </a:extLst>
          </p:cNvPr>
          <p:cNvSpPr txBox="1"/>
          <p:nvPr/>
        </p:nvSpPr>
        <p:spPr>
          <a:xfrm>
            <a:off x="1859766" y="787912"/>
            <a:ext cx="5424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2"/>
                </a:solidFill>
                <a:latin typeface="Playfair Display" pitchFamily="2" charset="77"/>
                <a:cs typeface="Cousine" panose="02070409020205020404" pitchFamily="49" charset="0"/>
              </a:rPr>
              <a:t>Non-Attentive - </a:t>
            </a:r>
            <a:r>
              <a:rPr lang="vi-VN" sz="2400" b="1" dirty="0">
                <a:solidFill>
                  <a:srgbClr val="FF0000"/>
                </a:solidFill>
                <a:latin typeface="Playfair Display" pitchFamily="2" charset="77"/>
              </a:rPr>
              <a:t>Global CNN Features</a:t>
            </a:r>
          </a:p>
        </p:txBody>
      </p:sp>
      <p:sp>
        <p:nvSpPr>
          <p:cNvPr id="4" name="TextBox 3">
            <a:extLst>
              <a:ext uri="{FF2B5EF4-FFF2-40B4-BE49-F238E27FC236}">
                <a16:creationId xmlns:a16="http://schemas.microsoft.com/office/drawing/2014/main" id="{EB3809E1-B367-FC4E-FD76-35FCD5DC305E}"/>
              </a:ext>
            </a:extLst>
          </p:cNvPr>
          <p:cNvSpPr txBox="1"/>
          <p:nvPr/>
        </p:nvSpPr>
        <p:spPr>
          <a:xfrm>
            <a:off x="8061165" y="4772659"/>
            <a:ext cx="33695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12</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1621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9515D6-5673-AC12-10AC-85B812CD55B9}"/>
              </a:ext>
            </a:extLst>
          </p:cNvPr>
          <p:cNvSpPr>
            <a:spLocks noGrp="1"/>
          </p:cNvSpPr>
          <p:nvPr>
            <p:ph type="title"/>
          </p:nvPr>
        </p:nvSpPr>
        <p:spPr/>
        <p:txBody>
          <a:bodyPr/>
          <a:lstStyle/>
          <a:p>
            <a:r>
              <a:rPr lang="vi-VN" dirty="0">
                <a:latin typeface="Playfair Display" pitchFamily="2" charset="77"/>
              </a:rPr>
              <a:t>STRENGTH &amp; DRAWBACKS</a:t>
            </a:r>
          </a:p>
        </p:txBody>
      </p:sp>
      <p:sp>
        <p:nvSpPr>
          <p:cNvPr id="4" name="Hộp Văn bản 3">
            <a:extLst>
              <a:ext uri="{FF2B5EF4-FFF2-40B4-BE49-F238E27FC236}">
                <a16:creationId xmlns:a16="http://schemas.microsoft.com/office/drawing/2014/main" id="{60FA8F34-9C39-715D-B073-27B0D099CAC8}"/>
              </a:ext>
            </a:extLst>
          </p:cNvPr>
          <p:cNvSpPr txBox="1"/>
          <p:nvPr/>
        </p:nvSpPr>
        <p:spPr>
          <a:xfrm>
            <a:off x="-1" y="1820825"/>
            <a:ext cx="45832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STRENGTH:</a:t>
            </a:r>
          </a:p>
          <a:p>
            <a:endParaRPr lang="vi-VN" dirty="0">
              <a:latin typeface="Playfair Display" pitchFamily="2" charset="77"/>
            </a:endParaRPr>
          </a:p>
          <a:p>
            <a:pPr marL="285750" indent="-285750">
              <a:buChar char="•"/>
            </a:pPr>
            <a:r>
              <a:rPr lang="vi-VN" dirty="0">
                <a:latin typeface="Playfair Display" pitchFamily="2" charset="77"/>
              </a:rPr>
              <a:t>Simplicity, Low computational resource consumption and easy to develop.</a:t>
            </a:r>
          </a:p>
          <a:p>
            <a:pPr marL="285750" indent="-285750">
              <a:buChar char="•"/>
            </a:pPr>
            <a:endParaRPr lang="vi-VN" dirty="0">
              <a:latin typeface="Playfair Display" pitchFamily="2" charset="77"/>
            </a:endParaRPr>
          </a:p>
          <a:p>
            <a:pPr marL="285750" indent="-285750">
              <a:buChar char="•"/>
            </a:pPr>
            <a:r>
              <a:rPr lang="vi-VN" dirty="0">
                <a:latin typeface="Playfair Display" pitchFamily="2" charset="77"/>
              </a:rPr>
              <a:t>Compactness of representation</a:t>
            </a:r>
          </a:p>
        </p:txBody>
      </p:sp>
      <p:sp>
        <p:nvSpPr>
          <p:cNvPr id="5" name="Hộp Văn bản 4">
            <a:extLst>
              <a:ext uri="{FF2B5EF4-FFF2-40B4-BE49-F238E27FC236}">
                <a16:creationId xmlns:a16="http://schemas.microsoft.com/office/drawing/2014/main" id="{B0D01BAF-5148-3ABE-FA8A-0A29003E7962}"/>
              </a:ext>
            </a:extLst>
          </p:cNvPr>
          <p:cNvSpPr txBox="1"/>
          <p:nvPr/>
        </p:nvSpPr>
        <p:spPr>
          <a:xfrm>
            <a:off x="4923843" y="1825729"/>
            <a:ext cx="354710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DRAWBACKS:</a:t>
            </a:r>
          </a:p>
          <a:p>
            <a:endParaRPr lang="vi-VN" dirty="0">
              <a:latin typeface="Playfair Display" pitchFamily="2" charset="77"/>
            </a:endParaRPr>
          </a:p>
          <a:p>
            <a:pPr marL="285750" indent="-285750">
              <a:buChar char="•"/>
            </a:pPr>
            <a:r>
              <a:rPr lang="vi-VN" dirty="0">
                <a:latin typeface="Playfair Display" pitchFamily="2" charset="77"/>
              </a:rPr>
              <a:t>Excessive compression of information</a:t>
            </a:r>
          </a:p>
          <a:p>
            <a:pPr marL="285750" indent="-285750">
              <a:buChar char="•"/>
            </a:pPr>
            <a:endParaRPr lang="vi-VN" dirty="0">
              <a:latin typeface="Playfair Display" pitchFamily="2" charset="77"/>
            </a:endParaRPr>
          </a:p>
          <a:p>
            <a:pPr marL="285750" indent="-285750">
              <a:buChar char="•"/>
            </a:pPr>
            <a:r>
              <a:rPr lang="vi-VN" dirty="0">
                <a:latin typeface="Playfair Display" pitchFamily="2" charset="77"/>
              </a:rPr>
              <a:t>Lacks granularity</a:t>
            </a:r>
          </a:p>
        </p:txBody>
      </p:sp>
      <p:cxnSp>
        <p:nvCxnSpPr>
          <p:cNvPr id="6" name="Đường kết nối Mũi tên Thẳng 5">
            <a:extLst>
              <a:ext uri="{FF2B5EF4-FFF2-40B4-BE49-F238E27FC236}">
                <a16:creationId xmlns:a16="http://schemas.microsoft.com/office/drawing/2014/main" id="{60844AA5-76C6-8130-1D43-6EBA1BAAB9B8}"/>
              </a:ext>
            </a:extLst>
          </p:cNvPr>
          <p:cNvCxnSpPr/>
          <p:nvPr/>
        </p:nvCxnSpPr>
        <p:spPr>
          <a:xfrm flipH="1">
            <a:off x="4573680" y="1716238"/>
            <a:ext cx="9569" cy="157002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8C058D-1554-7C22-58DA-AF500F619022}"/>
              </a:ext>
            </a:extLst>
          </p:cNvPr>
          <p:cNvPicPr>
            <a:picLocks noChangeAspect="1"/>
          </p:cNvPicPr>
          <p:nvPr/>
        </p:nvPicPr>
        <p:blipFill>
          <a:blip r:embed="rId3"/>
          <a:srcRect l="2" r="72459" b="15442"/>
          <a:stretch/>
        </p:blipFill>
        <p:spPr>
          <a:xfrm>
            <a:off x="3104081" y="3329008"/>
            <a:ext cx="2948765" cy="1665742"/>
          </a:xfrm>
          <a:prstGeom prst="rect">
            <a:avLst/>
          </a:prstGeom>
        </p:spPr>
      </p:pic>
      <p:sp>
        <p:nvSpPr>
          <p:cNvPr id="8" name="TextBox 7">
            <a:extLst>
              <a:ext uri="{FF2B5EF4-FFF2-40B4-BE49-F238E27FC236}">
                <a16:creationId xmlns:a16="http://schemas.microsoft.com/office/drawing/2014/main" id="{188A6522-D8E6-4BE5-797C-677D1DE0E4CE}"/>
              </a:ext>
            </a:extLst>
          </p:cNvPr>
          <p:cNvSpPr txBox="1"/>
          <p:nvPr/>
        </p:nvSpPr>
        <p:spPr>
          <a:xfrm>
            <a:off x="8071675" y="4772659"/>
            <a:ext cx="33214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13</a:t>
            </a:r>
            <a:endParaRPr lang="en-VN" dirty="0">
              <a:latin typeface="Playfair Display" pitchFamily="2" charset="77"/>
              <a:cs typeface="Times New Roman" panose="02020603050405020304" pitchFamily="18" charset="0"/>
            </a:endParaRPr>
          </a:p>
        </p:txBody>
      </p:sp>
      <p:sp>
        <p:nvSpPr>
          <p:cNvPr id="9" name="Hộp Văn bản 2">
            <a:extLst>
              <a:ext uri="{FF2B5EF4-FFF2-40B4-BE49-F238E27FC236}">
                <a16:creationId xmlns:a16="http://schemas.microsoft.com/office/drawing/2014/main" id="{B401BFFA-7C5B-1D4D-FACB-0DC88BBC83EB}"/>
              </a:ext>
            </a:extLst>
          </p:cNvPr>
          <p:cNvSpPr txBox="1"/>
          <p:nvPr/>
        </p:nvSpPr>
        <p:spPr>
          <a:xfrm>
            <a:off x="1859766" y="787912"/>
            <a:ext cx="5424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2"/>
                </a:solidFill>
                <a:latin typeface="Playfair Display" pitchFamily="2" charset="77"/>
                <a:cs typeface="Cousine" panose="02070409020205020404" pitchFamily="49" charset="0"/>
              </a:rPr>
              <a:t>Non-Attentive - </a:t>
            </a:r>
            <a:r>
              <a:rPr lang="vi-VN" sz="2400" b="1" dirty="0">
                <a:solidFill>
                  <a:srgbClr val="FF0000"/>
                </a:solidFill>
                <a:latin typeface="Playfair Display" pitchFamily="2" charset="77"/>
              </a:rPr>
              <a:t>Global CNN Features</a:t>
            </a:r>
          </a:p>
        </p:txBody>
      </p:sp>
    </p:spTree>
    <p:extLst>
      <p:ext uri="{BB962C8B-B14F-4D97-AF65-F5344CB8AC3E}">
        <p14:creationId xmlns:p14="http://schemas.microsoft.com/office/powerpoint/2010/main" val="343134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A4EB-CE78-E355-315F-CD615C09ECA9}"/>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0EBD4BDF-35B9-316C-230F-6A100772A6CF}"/>
              </a:ext>
            </a:extLst>
          </p:cNvPr>
          <p:cNvSpPr txBox="1"/>
          <p:nvPr/>
        </p:nvSpPr>
        <p:spPr>
          <a:xfrm>
            <a:off x="2996634" y="301094"/>
            <a:ext cx="31507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b="1" err="1">
                <a:solidFill>
                  <a:srgbClr val="383536"/>
                </a:solidFill>
                <a:latin typeface="Playfair Display" pitchFamily="2" charset="77"/>
              </a:rPr>
              <a:t>Visual</a:t>
            </a:r>
            <a:r>
              <a:rPr lang="vi-VN" sz="3000" b="1">
                <a:solidFill>
                  <a:srgbClr val="383536"/>
                </a:solidFill>
                <a:latin typeface="Playfair Display" pitchFamily="2" charset="77"/>
              </a:rPr>
              <a:t> </a:t>
            </a:r>
            <a:r>
              <a:rPr lang="vi-VN" sz="3000" b="1" err="1">
                <a:solidFill>
                  <a:srgbClr val="383536"/>
                </a:solidFill>
                <a:latin typeface="Playfair Display" pitchFamily="2" charset="77"/>
              </a:rPr>
              <a:t>Encoding</a:t>
            </a:r>
            <a:endParaRPr lang="vi-VN" sz="3000" err="1">
              <a:latin typeface="Playfair Display" pitchFamily="2" charset="77"/>
            </a:endParaRPr>
          </a:p>
        </p:txBody>
      </p:sp>
      <p:pic>
        <p:nvPicPr>
          <p:cNvPr id="5" name="Picture 4" descr="A diagram of a graph&#10;&#10;Description automatically generated">
            <a:extLst>
              <a:ext uri="{FF2B5EF4-FFF2-40B4-BE49-F238E27FC236}">
                <a16:creationId xmlns:a16="http://schemas.microsoft.com/office/drawing/2014/main" id="{4713FD6A-B320-F164-4849-195F34720542}"/>
              </a:ext>
            </a:extLst>
          </p:cNvPr>
          <p:cNvPicPr>
            <a:picLocks noChangeAspect="1"/>
          </p:cNvPicPr>
          <p:nvPr/>
        </p:nvPicPr>
        <p:blipFill>
          <a:blip r:embed="rId3"/>
          <a:srcRect l="27631" b="19219"/>
          <a:stretch/>
        </p:blipFill>
        <p:spPr>
          <a:xfrm>
            <a:off x="784101" y="1442471"/>
            <a:ext cx="7575798" cy="1575204"/>
          </a:xfrm>
          <a:prstGeom prst="rect">
            <a:avLst/>
          </a:prstGeom>
        </p:spPr>
      </p:pic>
      <p:sp>
        <p:nvSpPr>
          <p:cNvPr id="10" name="Hộp Văn bản 2">
            <a:extLst>
              <a:ext uri="{FF2B5EF4-FFF2-40B4-BE49-F238E27FC236}">
                <a16:creationId xmlns:a16="http://schemas.microsoft.com/office/drawing/2014/main" id="{2EE64735-49F1-6097-AFF8-8838F7A3F6B0}"/>
              </a:ext>
            </a:extLst>
          </p:cNvPr>
          <p:cNvSpPr txBox="1"/>
          <p:nvPr/>
        </p:nvSpPr>
        <p:spPr>
          <a:xfrm>
            <a:off x="3325495" y="980806"/>
            <a:ext cx="31966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Additive Attention</a:t>
            </a:r>
          </a:p>
        </p:txBody>
      </p:sp>
      <p:pic>
        <p:nvPicPr>
          <p:cNvPr id="11" name="Picture 10">
            <a:extLst>
              <a:ext uri="{FF2B5EF4-FFF2-40B4-BE49-F238E27FC236}">
                <a16:creationId xmlns:a16="http://schemas.microsoft.com/office/drawing/2014/main" id="{35F908DC-4D16-BDAE-FB73-0B3AB5A4EB93}"/>
              </a:ext>
            </a:extLst>
          </p:cNvPr>
          <p:cNvPicPr>
            <a:picLocks noChangeAspect="1"/>
          </p:cNvPicPr>
          <p:nvPr/>
        </p:nvPicPr>
        <p:blipFill>
          <a:blip r:embed="rId4"/>
          <a:stretch>
            <a:fillRect/>
          </a:stretch>
        </p:blipFill>
        <p:spPr>
          <a:xfrm>
            <a:off x="5833414" y="3144771"/>
            <a:ext cx="1727200" cy="1816100"/>
          </a:xfrm>
          <a:prstGeom prst="rect">
            <a:avLst/>
          </a:prstGeom>
        </p:spPr>
      </p:pic>
      <p:sp>
        <p:nvSpPr>
          <p:cNvPr id="12" name="TextBox 11">
            <a:extLst>
              <a:ext uri="{FF2B5EF4-FFF2-40B4-BE49-F238E27FC236}">
                <a16:creationId xmlns:a16="http://schemas.microsoft.com/office/drawing/2014/main" id="{1F16A113-0F4A-24B5-0203-4196584ECF06}"/>
              </a:ext>
            </a:extLst>
          </p:cNvPr>
          <p:cNvSpPr txBox="1"/>
          <p:nvPr/>
        </p:nvSpPr>
        <p:spPr>
          <a:xfrm>
            <a:off x="1151983" y="3479340"/>
            <a:ext cx="3905236" cy="719556"/>
          </a:xfrm>
          <a:prstGeom prst="rect">
            <a:avLst/>
          </a:prstGeom>
          <a:noFill/>
        </p:spPr>
        <p:txBody>
          <a:bodyPr wrap="none" rtlCol="0">
            <a:spAutoFit/>
          </a:bodyPr>
          <a:lstStyle/>
          <a:p>
            <a:pPr algn="l">
              <a:lnSpc>
                <a:spcPts val="2099"/>
              </a:lnSpc>
              <a:spcAft>
                <a:spcPts val="900"/>
              </a:spcAft>
            </a:pPr>
            <a:r>
              <a:rPr lang="en-US" b="1" i="0" dirty="0">
                <a:solidFill>
                  <a:srgbClr val="000000"/>
                </a:solidFill>
                <a:effectLst/>
                <a:latin typeface="Playfair Display" pitchFamily="2" charset="77"/>
              </a:rPr>
              <a:t>Show, Attend and Tell: Neural Image Caption</a:t>
            </a:r>
          </a:p>
          <a:p>
            <a:pPr algn="l">
              <a:lnSpc>
                <a:spcPts val="2099"/>
              </a:lnSpc>
              <a:spcAft>
                <a:spcPts val="900"/>
              </a:spcAft>
            </a:pPr>
            <a:r>
              <a:rPr lang="en-US" b="1" i="0" dirty="0">
                <a:solidFill>
                  <a:srgbClr val="000000"/>
                </a:solidFill>
                <a:effectLst/>
                <a:latin typeface="Playfair Display" pitchFamily="2" charset="77"/>
              </a:rPr>
              <a:t>Generation with Visual Attention (2016)</a:t>
            </a:r>
          </a:p>
        </p:txBody>
      </p:sp>
      <p:sp>
        <p:nvSpPr>
          <p:cNvPr id="2" name="TextBox 1">
            <a:extLst>
              <a:ext uri="{FF2B5EF4-FFF2-40B4-BE49-F238E27FC236}">
                <a16:creationId xmlns:a16="http://schemas.microsoft.com/office/drawing/2014/main" id="{309F6112-0EC4-8AB9-D5BC-C862D305A22D}"/>
              </a:ext>
            </a:extLst>
          </p:cNvPr>
          <p:cNvSpPr txBox="1"/>
          <p:nvPr/>
        </p:nvSpPr>
        <p:spPr>
          <a:xfrm>
            <a:off x="8071675" y="4772659"/>
            <a:ext cx="33855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14</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32576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2A59A-501B-AEA4-0848-A8F3BB72A79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9157B25-237F-F401-0541-A9EDA29BCC68}"/>
              </a:ext>
            </a:extLst>
          </p:cNvPr>
          <p:cNvSpPr>
            <a:spLocks noGrp="1"/>
          </p:cNvSpPr>
          <p:nvPr>
            <p:ph type="title"/>
          </p:nvPr>
        </p:nvSpPr>
        <p:spPr/>
        <p:txBody>
          <a:bodyPr/>
          <a:lstStyle/>
          <a:p>
            <a:r>
              <a:rPr lang="vi-VN">
                <a:latin typeface="Playfair Display" pitchFamily="2" charset="77"/>
              </a:rPr>
              <a:t>STRENGTH &amp; DRAWBACKS</a:t>
            </a:r>
          </a:p>
        </p:txBody>
      </p:sp>
      <p:sp>
        <p:nvSpPr>
          <p:cNvPr id="4" name="Hộp Văn bản 3">
            <a:extLst>
              <a:ext uri="{FF2B5EF4-FFF2-40B4-BE49-F238E27FC236}">
                <a16:creationId xmlns:a16="http://schemas.microsoft.com/office/drawing/2014/main" id="{3282EF0E-D993-4AAA-A2E2-DFFB3EBA7D6E}"/>
              </a:ext>
            </a:extLst>
          </p:cNvPr>
          <p:cNvSpPr txBox="1"/>
          <p:nvPr/>
        </p:nvSpPr>
        <p:spPr>
          <a:xfrm>
            <a:off x="283335" y="1589599"/>
            <a:ext cx="426784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STRENGTH:</a:t>
            </a:r>
          </a:p>
          <a:p>
            <a:pPr algn="just"/>
            <a:r>
              <a:rPr lang="vi-VN" dirty="0">
                <a:latin typeface="Playfair Display" pitchFamily="2" charset="77"/>
              </a:rPr>
              <a:t>+ focus on important areas of the image in each step of generating the description, thereby creating a more detailed and accurate description.</a:t>
            </a:r>
          </a:p>
          <a:p>
            <a:pPr algn="just"/>
            <a:endParaRPr lang="vi-VN" dirty="0">
              <a:latin typeface="Playfair Display" pitchFamily="2" charset="77"/>
            </a:endParaRPr>
          </a:p>
          <a:p>
            <a:pPr algn="just"/>
            <a:r>
              <a:rPr lang="vi-VN" dirty="0">
                <a:latin typeface="Playfair Display" pitchFamily="2" charset="77"/>
              </a:rPr>
              <a:t>+ Improves the ability to recognize small objects</a:t>
            </a:r>
          </a:p>
          <a:p>
            <a:endParaRPr lang="vi-VN" dirty="0">
              <a:latin typeface="Playfair Display" pitchFamily="2" charset="77"/>
            </a:endParaRPr>
          </a:p>
        </p:txBody>
      </p:sp>
      <p:sp>
        <p:nvSpPr>
          <p:cNvPr id="5" name="Hộp Văn bản 4">
            <a:extLst>
              <a:ext uri="{FF2B5EF4-FFF2-40B4-BE49-F238E27FC236}">
                <a16:creationId xmlns:a16="http://schemas.microsoft.com/office/drawing/2014/main" id="{EE78419C-1E96-7E5A-C7A1-F44A6342F2B2}"/>
              </a:ext>
            </a:extLst>
          </p:cNvPr>
          <p:cNvSpPr txBox="1"/>
          <p:nvPr/>
        </p:nvSpPr>
        <p:spPr>
          <a:xfrm>
            <a:off x="4923843" y="1594503"/>
            <a:ext cx="35471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DRAWBACKS:</a:t>
            </a:r>
          </a:p>
          <a:p>
            <a:pPr algn="just"/>
            <a:r>
              <a:rPr lang="vi-VN" dirty="0">
                <a:latin typeface="Playfair Display" pitchFamily="2" charset="77"/>
              </a:rPr>
              <a:t>+ Consumes computational resources to calculate numbers for many areas.</a:t>
            </a:r>
          </a:p>
          <a:p>
            <a:endParaRPr lang="vi-VN" dirty="0">
              <a:latin typeface="Playfair Display" pitchFamily="2" charset="77"/>
            </a:endParaRPr>
          </a:p>
        </p:txBody>
      </p:sp>
      <p:cxnSp>
        <p:nvCxnSpPr>
          <p:cNvPr id="6" name="Đường kết nối Mũi tên Thẳng 5">
            <a:extLst>
              <a:ext uri="{FF2B5EF4-FFF2-40B4-BE49-F238E27FC236}">
                <a16:creationId xmlns:a16="http://schemas.microsoft.com/office/drawing/2014/main" id="{E11AEE13-D544-AD87-0E62-93BF72568164}"/>
              </a:ext>
            </a:extLst>
          </p:cNvPr>
          <p:cNvCxnSpPr/>
          <p:nvPr/>
        </p:nvCxnSpPr>
        <p:spPr>
          <a:xfrm flipH="1">
            <a:off x="4573680" y="1485012"/>
            <a:ext cx="9569" cy="157002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9" name="Picture 8" descr="A diagram of a graph&#10;&#10;Description automatically generated">
            <a:extLst>
              <a:ext uri="{FF2B5EF4-FFF2-40B4-BE49-F238E27FC236}">
                <a16:creationId xmlns:a16="http://schemas.microsoft.com/office/drawing/2014/main" id="{9FEF5504-6992-F849-08AC-9D19B2B3363C}"/>
              </a:ext>
            </a:extLst>
          </p:cNvPr>
          <p:cNvPicPr>
            <a:picLocks noChangeAspect="1"/>
          </p:cNvPicPr>
          <p:nvPr/>
        </p:nvPicPr>
        <p:blipFill>
          <a:blip r:embed="rId3"/>
          <a:srcRect l="27631" b="19219"/>
          <a:stretch/>
        </p:blipFill>
        <p:spPr>
          <a:xfrm>
            <a:off x="790565" y="3126976"/>
            <a:ext cx="7575798" cy="1575204"/>
          </a:xfrm>
          <a:prstGeom prst="rect">
            <a:avLst/>
          </a:prstGeom>
        </p:spPr>
      </p:pic>
      <p:sp>
        <p:nvSpPr>
          <p:cNvPr id="10" name="Hộp Văn bản 2">
            <a:extLst>
              <a:ext uri="{FF2B5EF4-FFF2-40B4-BE49-F238E27FC236}">
                <a16:creationId xmlns:a16="http://schemas.microsoft.com/office/drawing/2014/main" id="{108BA05F-7D61-4EDD-BD92-59172F1DCFBC}"/>
              </a:ext>
            </a:extLst>
          </p:cNvPr>
          <p:cNvSpPr txBox="1"/>
          <p:nvPr/>
        </p:nvSpPr>
        <p:spPr>
          <a:xfrm>
            <a:off x="3325495" y="980806"/>
            <a:ext cx="31966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Additive Attention</a:t>
            </a:r>
          </a:p>
        </p:txBody>
      </p:sp>
      <p:sp>
        <p:nvSpPr>
          <p:cNvPr id="3" name="TextBox 2">
            <a:extLst>
              <a:ext uri="{FF2B5EF4-FFF2-40B4-BE49-F238E27FC236}">
                <a16:creationId xmlns:a16="http://schemas.microsoft.com/office/drawing/2014/main" id="{7687A453-EE1F-3603-92B6-74C88D7E2424}"/>
              </a:ext>
            </a:extLst>
          </p:cNvPr>
          <p:cNvSpPr txBox="1"/>
          <p:nvPr/>
        </p:nvSpPr>
        <p:spPr>
          <a:xfrm>
            <a:off x="8071675" y="4772659"/>
            <a:ext cx="324128"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15</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41948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F4AB-07A8-1FE8-44B2-A4541423220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2493597-8CFF-A37F-3ABA-6E63B13DDBFA}"/>
              </a:ext>
            </a:extLst>
          </p:cNvPr>
          <p:cNvSpPr txBox="1"/>
          <p:nvPr/>
        </p:nvSpPr>
        <p:spPr>
          <a:xfrm>
            <a:off x="3097044" y="355060"/>
            <a:ext cx="442730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b="1" dirty="0">
                <a:solidFill>
                  <a:srgbClr val="383536"/>
                </a:solidFill>
                <a:latin typeface="Playfair Display" pitchFamily="2" charset="77"/>
              </a:rPr>
              <a:t>Visual Encoding</a:t>
            </a:r>
            <a:r>
              <a:rPr lang="vi-VN" sz="3000" dirty="0">
                <a:latin typeface="Playfair Display" pitchFamily="2" charset="77"/>
              </a:rPr>
              <a:t>​</a:t>
            </a:r>
            <a:endParaRPr lang="vi-VN" dirty="0">
              <a:latin typeface="Playfair Display" pitchFamily="2" charset="77"/>
            </a:endParaRPr>
          </a:p>
        </p:txBody>
      </p:sp>
      <p:pic>
        <p:nvPicPr>
          <p:cNvPr id="4" name="Picture 2" descr="Ảnh có chứa văn bản, ảnh chụp màn hình, biểu đồ, thiết kế&#10;&#10;Mô tả được tự động tạo">
            <a:extLst>
              <a:ext uri="{FF2B5EF4-FFF2-40B4-BE49-F238E27FC236}">
                <a16:creationId xmlns:a16="http://schemas.microsoft.com/office/drawing/2014/main" id="{8468FA10-5F31-354E-6B27-9BF77CD666BF}"/>
              </a:ext>
            </a:extLst>
          </p:cNvPr>
          <p:cNvPicPr>
            <a:picLocks noChangeAspect="1"/>
          </p:cNvPicPr>
          <p:nvPr/>
        </p:nvPicPr>
        <p:blipFill>
          <a:blip r:embed="rId3"/>
          <a:srcRect r="45029" b="16328"/>
          <a:stretch/>
        </p:blipFill>
        <p:spPr>
          <a:xfrm>
            <a:off x="2435723" y="1729233"/>
            <a:ext cx="4272554" cy="1379928"/>
          </a:xfrm>
          <a:prstGeom prst="rect">
            <a:avLst/>
          </a:prstGeom>
        </p:spPr>
      </p:pic>
      <p:sp>
        <p:nvSpPr>
          <p:cNvPr id="5" name="Hộp Văn bản 2">
            <a:extLst>
              <a:ext uri="{FF2B5EF4-FFF2-40B4-BE49-F238E27FC236}">
                <a16:creationId xmlns:a16="http://schemas.microsoft.com/office/drawing/2014/main" id="{9A3753CC-2525-EF92-BE28-92842104213E}"/>
              </a:ext>
            </a:extLst>
          </p:cNvPr>
          <p:cNvSpPr txBox="1"/>
          <p:nvPr/>
        </p:nvSpPr>
        <p:spPr>
          <a:xfrm>
            <a:off x="2972927" y="981621"/>
            <a:ext cx="37372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Graph-based Encoding</a:t>
            </a:r>
          </a:p>
        </p:txBody>
      </p:sp>
      <p:sp>
        <p:nvSpPr>
          <p:cNvPr id="8" name="TextBox 7">
            <a:extLst>
              <a:ext uri="{FF2B5EF4-FFF2-40B4-BE49-F238E27FC236}">
                <a16:creationId xmlns:a16="http://schemas.microsoft.com/office/drawing/2014/main" id="{DEE8AB75-E627-5B09-CBB5-1609A8F2BCE7}"/>
              </a:ext>
            </a:extLst>
          </p:cNvPr>
          <p:cNvSpPr txBox="1"/>
          <p:nvPr/>
        </p:nvSpPr>
        <p:spPr>
          <a:xfrm>
            <a:off x="693843" y="3700215"/>
            <a:ext cx="6014434" cy="451406"/>
          </a:xfrm>
          <a:prstGeom prst="rect">
            <a:avLst/>
          </a:prstGeom>
          <a:noFill/>
        </p:spPr>
        <p:txBody>
          <a:bodyPr wrap="square">
            <a:spAutoFit/>
          </a:bodyPr>
          <a:lstStyle/>
          <a:p>
            <a:pPr>
              <a:lnSpc>
                <a:spcPts val="1350"/>
              </a:lnSpc>
            </a:pPr>
            <a:r>
              <a:rPr lang="en-US" dirty="0">
                <a:solidFill>
                  <a:srgbClr val="000000"/>
                </a:solidFill>
                <a:effectLst/>
                <a:latin typeface="Playfair Display" pitchFamily="2" charset="77"/>
              </a:rPr>
              <a:t>“Exploring Visual Relationship for Image Captioning,” in ECCV, 2018</a:t>
            </a:r>
          </a:p>
          <a:p>
            <a:pPr>
              <a:lnSpc>
                <a:spcPts val="1350"/>
              </a:lnSpc>
            </a:pPr>
            <a:r>
              <a:rPr lang="en-US" dirty="0">
                <a:solidFill>
                  <a:srgbClr val="000000"/>
                </a:solidFill>
                <a:effectLst/>
                <a:latin typeface="Playfair Display" pitchFamily="2" charset="77"/>
              </a:rPr>
              <a:t>T. Yao, Y. Pan, Y. Li, and T. Mei</a:t>
            </a:r>
          </a:p>
        </p:txBody>
      </p:sp>
      <p:sp>
        <p:nvSpPr>
          <p:cNvPr id="3" name="TextBox 2">
            <a:extLst>
              <a:ext uri="{FF2B5EF4-FFF2-40B4-BE49-F238E27FC236}">
                <a16:creationId xmlns:a16="http://schemas.microsoft.com/office/drawing/2014/main" id="{3D6FDF33-4D4D-82D4-105A-1EA002A81E16}"/>
              </a:ext>
            </a:extLst>
          </p:cNvPr>
          <p:cNvSpPr txBox="1"/>
          <p:nvPr/>
        </p:nvSpPr>
        <p:spPr>
          <a:xfrm>
            <a:off x="8071675" y="4772659"/>
            <a:ext cx="34336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16</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839176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9515D6-5673-AC12-10AC-85B812CD55B9}"/>
              </a:ext>
            </a:extLst>
          </p:cNvPr>
          <p:cNvSpPr>
            <a:spLocks noGrp="1"/>
          </p:cNvSpPr>
          <p:nvPr>
            <p:ph type="title"/>
          </p:nvPr>
        </p:nvSpPr>
        <p:spPr/>
        <p:txBody>
          <a:bodyPr/>
          <a:lstStyle/>
          <a:p>
            <a:r>
              <a:rPr lang="vi-VN" dirty="0">
                <a:latin typeface="Playfair Display" pitchFamily="2" charset="77"/>
              </a:rPr>
              <a:t>STRENGTH &amp; DRAWBACKS</a:t>
            </a:r>
          </a:p>
        </p:txBody>
      </p:sp>
      <p:sp>
        <p:nvSpPr>
          <p:cNvPr id="3" name="Hộp Văn bản 2">
            <a:extLst>
              <a:ext uri="{FF2B5EF4-FFF2-40B4-BE49-F238E27FC236}">
                <a16:creationId xmlns:a16="http://schemas.microsoft.com/office/drawing/2014/main" id="{AC3F5CC5-3BA0-022E-75E6-35D82D976A8B}"/>
              </a:ext>
            </a:extLst>
          </p:cNvPr>
          <p:cNvSpPr txBox="1"/>
          <p:nvPr/>
        </p:nvSpPr>
        <p:spPr>
          <a:xfrm>
            <a:off x="2972927" y="981621"/>
            <a:ext cx="37372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Graph-based Encoding</a:t>
            </a:r>
          </a:p>
        </p:txBody>
      </p:sp>
      <p:sp>
        <p:nvSpPr>
          <p:cNvPr id="4" name="Hộp Văn bản 3">
            <a:extLst>
              <a:ext uri="{FF2B5EF4-FFF2-40B4-BE49-F238E27FC236}">
                <a16:creationId xmlns:a16="http://schemas.microsoft.com/office/drawing/2014/main" id="{60FA8F34-9C39-715D-B073-27B0D099CAC8}"/>
              </a:ext>
            </a:extLst>
          </p:cNvPr>
          <p:cNvSpPr txBox="1"/>
          <p:nvPr/>
        </p:nvSpPr>
        <p:spPr>
          <a:xfrm>
            <a:off x="1242680" y="1820825"/>
            <a:ext cx="29904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a:latin typeface="Playfair Display" pitchFamily="2" charset="77"/>
              </a:rPr>
              <a:t>STRENGTH:</a:t>
            </a:r>
          </a:p>
          <a:p>
            <a:endParaRPr lang="vi-VN">
              <a:latin typeface="Playfair Display" pitchFamily="2" charset="77"/>
            </a:endParaRPr>
          </a:p>
          <a:p>
            <a:pPr marL="285750" indent="-285750">
              <a:buChar char="•"/>
            </a:pPr>
            <a:r>
              <a:rPr lang="vi-VN">
                <a:latin typeface="Playfair Display" pitchFamily="2" charset="77"/>
              </a:rPr>
              <a:t>Information exchange</a:t>
            </a:r>
          </a:p>
          <a:p>
            <a:pPr marL="285750" indent="-285750">
              <a:buChar char="•"/>
            </a:pPr>
            <a:endParaRPr lang="vi-VN">
              <a:latin typeface="Playfair Display" pitchFamily="2" charset="77"/>
            </a:endParaRPr>
          </a:p>
          <a:p>
            <a:pPr marL="285750" indent="-285750">
              <a:buChar char="•"/>
            </a:pPr>
            <a:r>
              <a:rPr lang="vi-VN">
                <a:latin typeface="Playfair Display" pitchFamily="2" charset="77"/>
              </a:rPr>
              <a:t>Semantic information</a:t>
            </a:r>
          </a:p>
        </p:txBody>
      </p:sp>
      <p:sp>
        <p:nvSpPr>
          <p:cNvPr id="5" name="Hộp Văn bản 4">
            <a:extLst>
              <a:ext uri="{FF2B5EF4-FFF2-40B4-BE49-F238E27FC236}">
                <a16:creationId xmlns:a16="http://schemas.microsoft.com/office/drawing/2014/main" id="{B0D01BAF-5148-3ABE-FA8A-0A29003E7962}"/>
              </a:ext>
            </a:extLst>
          </p:cNvPr>
          <p:cNvSpPr txBox="1"/>
          <p:nvPr/>
        </p:nvSpPr>
        <p:spPr>
          <a:xfrm>
            <a:off x="5432777" y="1820825"/>
            <a:ext cx="29904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a:latin typeface="Playfair Display" pitchFamily="2" charset="77"/>
              </a:rPr>
              <a:t>DRAWBACKS:</a:t>
            </a:r>
          </a:p>
          <a:p>
            <a:endParaRPr lang="vi-VN">
              <a:latin typeface="Playfair Display" pitchFamily="2" charset="77"/>
            </a:endParaRPr>
          </a:p>
          <a:p>
            <a:pPr marL="285750" indent="-285750">
              <a:buChar char="•"/>
            </a:pPr>
            <a:r>
              <a:rPr lang="vi-VN">
                <a:latin typeface="Playfair Display" pitchFamily="2" charset="77"/>
              </a:rPr>
              <a:t>Interactions between visual features</a:t>
            </a:r>
          </a:p>
          <a:p>
            <a:pPr marL="285750" indent="-285750">
              <a:buChar char="•"/>
            </a:pPr>
            <a:endParaRPr lang="vi-VN">
              <a:latin typeface="Playfair Display" pitchFamily="2" charset="77"/>
            </a:endParaRPr>
          </a:p>
        </p:txBody>
      </p:sp>
      <p:cxnSp>
        <p:nvCxnSpPr>
          <p:cNvPr id="6" name="Đường kết nối Mũi tên Thẳng 5">
            <a:extLst>
              <a:ext uri="{FF2B5EF4-FFF2-40B4-BE49-F238E27FC236}">
                <a16:creationId xmlns:a16="http://schemas.microsoft.com/office/drawing/2014/main" id="{60844AA5-76C6-8130-1D43-6EBA1BAAB9B8}"/>
              </a:ext>
            </a:extLst>
          </p:cNvPr>
          <p:cNvCxnSpPr/>
          <p:nvPr/>
        </p:nvCxnSpPr>
        <p:spPr>
          <a:xfrm flipH="1">
            <a:off x="4577003" y="1636494"/>
            <a:ext cx="6246" cy="1483632"/>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8" name="Picture 2" descr="Ảnh có chứa văn bản, ảnh chụp màn hình, biểu đồ, thiết kế&#10;&#10;Mô tả được tự động tạo">
            <a:extLst>
              <a:ext uri="{FF2B5EF4-FFF2-40B4-BE49-F238E27FC236}">
                <a16:creationId xmlns:a16="http://schemas.microsoft.com/office/drawing/2014/main" id="{85151C68-3228-A1ED-C9F9-9ABBDE7D94FA}"/>
              </a:ext>
            </a:extLst>
          </p:cNvPr>
          <p:cNvPicPr>
            <a:picLocks noChangeAspect="1"/>
          </p:cNvPicPr>
          <p:nvPr/>
        </p:nvPicPr>
        <p:blipFill>
          <a:blip r:embed="rId3"/>
          <a:srcRect r="45029" b="16328"/>
          <a:stretch/>
        </p:blipFill>
        <p:spPr>
          <a:xfrm>
            <a:off x="2443849" y="3313334"/>
            <a:ext cx="4272554" cy="1379928"/>
          </a:xfrm>
          <a:prstGeom prst="rect">
            <a:avLst/>
          </a:prstGeom>
        </p:spPr>
      </p:pic>
      <p:sp>
        <p:nvSpPr>
          <p:cNvPr id="7" name="TextBox 6">
            <a:extLst>
              <a:ext uri="{FF2B5EF4-FFF2-40B4-BE49-F238E27FC236}">
                <a16:creationId xmlns:a16="http://schemas.microsoft.com/office/drawing/2014/main" id="{83849431-E9DE-1126-30F7-3539FF8DA5C6}"/>
              </a:ext>
            </a:extLst>
          </p:cNvPr>
          <p:cNvSpPr txBox="1"/>
          <p:nvPr/>
        </p:nvSpPr>
        <p:spPr>
          <a:xfrm>
            <a:off x="8071675" y="4772659"/>
            <a:ext cx="32252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17</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63999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FE638-89E7-EECC-913E-D8F7456286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9115C0-6A82-2ADE-4263-A6637026D7E3}"/>
              </a:ext>
            </a:extLst>
          </p:cNvPr>
          <p:cNvPicPr>
            <a:picLocks noChangeAspect="1"/>
          </p:cNvPicPr>
          <p:nvPr/>
        </p:nvPicPr>
        <p:blipFill>
          <a:blip r:embed="rId3"/>
          <a:srcRect l="54308" b="15396"/>
          <a:stretch/>
        </p:blipFill>
        <p:spPr>
          <a:xfrm>
            <a:off x="2796325" y="1603497"/>
            <a:ext cx="3551349" cy="1395297"/>
          </a:xfrm>
          <a:prstGeom prst="rect">
            <a:avLst/>
          </a:prstGeom>
        </p:spPr>
      </p:pic>
      <p:sp>
        <p:nvSpPr>
          <p:cNvPr id="2" name="Hộp Văn bản 1">
            <a:extLst>
              <a:ext uri="{FF2B5EF4-FFF2-40B4-BE49-F238E27FC236}">
                <a16:creationId xmlns:a16="http://schemas.microsoft.com/office/drawing/2014/main" id="{16AAF0E1-4895-4D2F-0056-43638845DFB8}"/>
              </a:ext>
            </a:extLst>
          </p:cNvPr>
          <p:cNvSpPr txBox="1"/>
          <p:nvPr/>
        </p:nvSpPr>
        <p:spPr>
          <a:xfrm>
            <a:off x="3097044" y="355060"/>
            <a:ext cx="442730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b="1">
                <a:solidFill>
                  <a:srgbClr val="383536"/>
                </a:solidFill>
                <a:latin typeface="Playfair Display" pitchFamily="2" charset="77"/>
              </a:rPr>
              <a:t>Visual Encoding</a:t>
            </a:r>
            <a:r>
              <a:rPr lang="vi-VN" sz="3000">
                <a:latin typeface="Playfair Display" pitchFamily="2" charset="77"/>
              </a:rPr>
              <a:t>​</a:t>
            </a:r>
            <a:endParaRPr lang="vi-VN">
              <a:latin typeface="Playfair Display" pitchFamily="2" charset="77"/>
            </a:endParaRPr>
          </a:p>
        </p:txBody>
      </p:sp>
      <p:sp>
        <p:nvSpPr>
          <p:cNvPr id="4" name="Hộp Văn bản 2">
            <a:extLst>
              <a:ext uri="{FF2B5EF4-FFF2-40B4-BE49-F238E27FC236}">
                <a16:creationId xmlns:a16="http://schemas.microsoft.com/office/drawing/2014/main" id="{B058DDE2-A307-B886-3B01-615E5C51E55A}"/>
              </a:ext>
            </a:extLst>
          </p:cNvPr>
          <p:cNvSpPr txBox="1"/>
          <p:nvPr/>
        </p:nvSpPr>
        <p:spPr>
          <a:xfrm>
            <a:off x="2972927" y="981621"/>
            <a:ext cx="37372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Self-Attentive Methods</a:t>
            </a:r>
          </a:p>
        </p:txBody>
      </p:sp>
      <p:sp>
        <p:nvSpPr>
          <p:cNvPr id="5" name="TextBox 4">
            <a:extLst>
              <a:ext uri="{FF2B5EF4-FFF2-40B4-BE49-F238E27FC236}">
                <a16:creationId xmlns:a16="http://schemas.microsoft.com/office/drawing/2014/main" id="{846D6FBA-F71D-4210-B371-0BDB45AF46BE}"/>
              </a:ext>
            </a:extLst>
          </p:cNvPr>
          <p:cNvSpPr txBox="1"/>
          <p:nvPr/>
        </p:nvSpPr>
        <p:spPr>
          <a:xfrm>
            <a:off x="1171977" y="3515932"/>
            <a:ext cx="6354625" cy="523220"/>
          </a:xfrm>
          <a:prstGeom prst="rect">
            <a:avLst/>
          </a:prstGeom>
          <a:noFill/>
        </p:spPr>
        <p:txBody>
          <a:bodyPr wrap="none" rtlCol="0">
            <a:spAutoFit/>
          </a:bodyPr>
          <a:lstStyle/>
          <a:p>
            <a:r>
              <a:rPr lang="en-US" dirty="0">
                <a:solidFill>
                  <a:srgbClr val="000000"/>
                </a:solidFill>
                <a:effectLst/>
                <a:latin typeface="Playfair Display" pitchFamily="2" charset="77"/>
              </a:rPr>
              <a:t>“Learning to Collocate Neural Modules for Image Captioning,” in ICCV, 2019.</a:t>
            </a:r>
          </a:p>
          <a:p>
            <a:r>
              <a:rPr lang="en-US" dirty="0">
                <a:solidFill>
                  <a:srgbClr val="000000"/>
                </a:solidFill>
                <a:effectLst/>
                <a:latin typeface="Playfair Display" pitchFamily="2" charset="77"/>
              </a:rPr>
              <a:t>X. Yang, H. Zhang, and J. Cai,</a:t>
            </a:r>
          </a:p>
        </p:txBody>
      </p:sp>
      <p:sp>
        <p:nvSpPr>
          <p:cNvPr id="6" name="TextBox 5">
            <a:extLst>
              <a:ext uri="{FF2B5EF4-FFF2-40B4-BE49-F238E27FC236}">
                <a16:creationId xmlns:a16="http://schemas.microsoft.com/office/drawing/2014/main" id="{59D5DE41-0E4E-446B-456C-CBDFDA0B21CD}"/>
              </a:ext>
            </a:extLst>
          </p:cNvPr>
          <p:cNvSpPr txBox="1"/>
          <p:nvPr/>
        </p:nvSpPr>
        <p:spPr>
          <a:xfrm>
            <a:off x="8071675" y="4772659"/>
            <a:ext cx="34336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18</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59087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66F0A-D32B-38C3-E2E1-9A5D1F92A2F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5317863-5DB3-73E7-A3AA-426BAEBB26B1}"/>
              </a:ext>
            </a:extLst>
          </p:cNvPr>
          <p:cNvSpPr>
            <a:spLocks noGrp="1"/>
          </p:cNvSpPr>
          <p:nvPr>
            <p:ph type="title"/>
          </p:nvPr>
        </p:nvSpPr>
        <p:spPr/>
        <p:txBody>
          <a:bodyPr/>
          <a:lstStyle/>
          <a:p>
            <a:r>
              <a:rPr lang="vi-VN" dirty="0">
                <a:latin typeface="Playfair Display" pitchFamily="2" charset="77"/>
              </a:rPr>
              <a:t>STRENGTH &amp; DRAWBACKS</a:t>
            </a:r>
          </a:p>
        </p:txBody>
      </p:sp>
      <p:sp>
        <p:nvSpPr>
          <p:cNvPr id="3" name="Hộp Văn bản 2">
            <a:extLst>
              <a:ext uri="{FF2B5EF4-FFF2-40B4-BE49-F238E27FC236}">
                <a16:creationId xmlns:a16="http://schemas.microsoft.com/office/drawing/2014/main" id="{CD1E09DB-A033-C63C-9F15-B9AF658DB236}"/>
              </a:ext>
            </a:extLst>
          </p:cNvPr>
          <p:cNvSpPr txBox="1"/>
          <p:nvPr/>
        </p:nvSpPr>
        <p:spPr>
          <a:xfrm>
            <a:off x="2972927" y="981621"/>
            <a:ext cx="37372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solidFill>
                  <a:srgbClr val="FF0000"/>
                </a:solidFill>
                <a:latin typeface="Playfair Display" pitchFamily="2" charset="77"/>
              </a:rPr>
              <a:t>Self-Attentive Methods</a:t>
            </a:r>
          </a:p>
        </p:txBody>
      </p:sp>
      <p:sp>
        <p:nvSpPr>
          <p:cNvPr id="4" name="Hộp Văn bản 3">
            <a:extLst>
              <a:ext uri="{FF2B5EF4-FFF2-40B4-BE49-F238E27FC236}">
                <a16:creationId xmlns:a16="http://schemas.microsoft.com/office/drawing/2014/main" id="{9E2AB422-1531-B0D1-D917-8C63545734F0}"/>
              </a:ext>
            </a:extLst>
          </p:cNvPr>
          <p:cNvSpPr txBox="1"/>
          <p:nvPr/>
        </p:nvSpPr>
        <p:spPr>
          <a:xfrm>
            <a:off x="0" y="1594289"/>
            <a:ext cx="481122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STRENGTH:</a:t>
            </a:r>
          </a:p>
          <a:p>
            <a:endParaRPr lang="vi-VN" dirty="0">
              <a:latin typeface="Playfair Display" pitchFamily="2" charset="77"/>
            </a:endParaRPr>
          </a:p>
          <a:p>
            <a:pPr marL="285750" indent="-285750">
              <a:buChar char="•"/>
            </a:pPr>
            <a:r>
              <a:rPr lang="vi-VN" dirty="0">
                <a:latin typeface="Playfair Display" pitchFamily="2" charset="77"/>
              </a:rPr>
              <a:t>Automatically learns connections between different parts of an image without depending on specific locations.</a:t>
            </a:r>
          </a:p>
          <a:p>
            <a:pPr marL="285750" indent="-285750">
              <a:buChar char="•"/>
            </a:pPr>
            <a:r>
              <a:rPr lang="vi-VN" dirty="0">
                <a:latin typeface="Playfair Display" pitchFamily="2" charset="77"/>
              </a:rPr>
              <a:t>Efficiency and performance allow modeling of complex interacting complexes without the need for schematic or network structures.</a:t>
            </a:r>
          </a:p>
        </p:txBody>
      </p:sp>
      <p:sp>
        <p:nvSpPr>
          <p:cNvPr id="5" name="Hộp Văn bản 4">
            <a:extLst>
              <a:ext uri="{FF2B5EF4-FFF2-40B4-BE49-F238E27FC236}">
                <a16:creationId xmlns:a16="http://schemas.microsoft.com/office/drawing/2014/main" id="{2E75A05F-D4CD-E9FC-2CAD-6FE36EB8B4AF}"/>
              </a:ext>
            </a:extLst>
          </p:cNvPr>
          <p:cNvSpPr txBox="1"/>
          <p:nvPr/>
        </p:nvSpPr>
        <p:spPr>
          <a:xfrm>
            <a:off x="4566998" y="1594289"/>
            <a:ext cx="457075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dirty="0">
                <a:latin typeface="Playfair Display" pitchFamily="2" charset="77"/>
              </a:rPr>
              <a:t>DRAWBACKS:</a:t>
            </a:r>
          </a:p>
          <a:p>
            <a:endParaRPr lang="vi-VN" dirty="0">
              <a:latin typeface="Playfair Display" pitchFamily="2" charset="77"/>
            </a:endParaRPr>
          </a:p>
          <a:p>
            <a:pPr marL="285750" indent="-285750">
              <a:buChar char="•"/>
            </a:pPr>
            <a:r>
              <a:rPr lang="vi-VN" dirty="0">
                <a:latin typeface="Playfair Display" pitchFamily="2" charset="77"/>
              </a:rPr>
              <a:t>More difficult to train, requiring more memory and computation than traditional attention models.</a:t>
            </a:r>
          </a:p>
        </p:txBody>
      </p:sp>
      <p:cxnSp>
        <p:nvCxnSpPr>
          <p:cNvPr id="6" name="Đường kết nối Mũi tên Thẳng 5">
            <a:extLst>
              <a:ext uri="{FF2B5EF4-FFF2-40B4-BE49-F238E27FC236}">
                <a16:creationId xmlns:a16="http://schemas.microsoft.com/office/drawing/2014/main" id="{F59ED680-C2BC-765E-BC1F-82E0E1767F9C}"/>
              </a:ext>
            </a:extLst>
          </p:cNvPr>
          <p:cNvCxnSpPr/>
          <p:nvPr/>
        </p:nvCxnSpPr>
        <p:spPr>
          <a:xfrm flipH="1">
            <a:off x="4577003" y="1636494"/>
            <a:ext cx="6246" cy="1483632"/>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3DFAEB-FCEA-9733-401E-62B36C3A272F}"/>
              </a:ext>
            </a:extLst>
          </p:cNvPr>
          <p:cNvPicPr>
            <a:picLocks noChangeAspect="1"/>
          </p:cNvPicPr>
          <p:nvPr/>
        </p:nvPicPr>
        <p:blipFill>
          <a:blip r:embed="rId3"/>
          <a:srcRect l="54308" b="15396"/>
          <a:stretch/>
        </p:blipFill>
        <p:spPr>
          <a:xfrm>
            <a:off x="2791323" y="3464230"/>
            <a:ext cx="3551349" cy="1395297"/>
          </a:xfrm>
          <a:prstGeom prst="rect">
            <a:avLst/>
          </a:prstGeom>
        </p:spPr>
      </p:pic>
      <p:sp>
        <p:nvSpPr>
          <p:cNvPr id="8" name="TextBox 7">
            <a:extLst>
              <a:ext uri="{FF2B5EF4-FFF2-40B4-BE49-F238E27FC236}">
                <a16:creationId xmlns:a16="http://schemas.microsoft.com/office/drawing/2014/main" id="{6D002DB9-30F1-174A-A727-9D2D9E0E831D}"/>
              </a:ext>
            </a:extLst>
          </p:cNvPr>
          <p:cNvSpPr txBox="1"/>
          <p:nvPr/>
        </p:nvSpPr>
        <p:spPr>
          <a:xfrm>
            <a:off x="8071675" y="4772659"/>
            <a:ext cx="341760"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19</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46538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Playfair Display" pitchFamily="2" charset="77"/>
              </a:rPr>
              <a:t>TABLE OF CONTENTS</a:t>
            </a:r>
          </a:p>
        </p:txBody>
      </p:sp>
      <p:sp>
        <p:nvSpPr>
          <p:cNvPr id="847" name="Google Shape;847;p32"/>
          <p:cNvSpPr txBox="1">
            <a:spLocks noGrp="1"/>
          </p:cNvSpPr>
          <p:nvPr>
            <p:ph type="title"/>
          </p:nvPr>
        </p:nvSpPr>
        <p:spPr>
          <a:xfrm>
            <a:off x="2086066" y="1339945"/>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a:t>
            </a:r>
            <a:endParaRPr lang="en-VN" dirty="0">
              <a:latin typeface="Times New Roman" panose="02020603050405020304" pitchFamily="18" charset="0"/>
              <a:cs typeface="Times New Roman" panose="02020603050405020304" pitchFamily="18" charset="0"/>
            </a:endParaRPr>
          </a:p>
        </p:txBody>
      </p:sp>
      <p:sp>
        <p:nvSpPr>
          <p:cNvPr id="848" name="Google Shape;848;p32"/>
          <p:cNvSpPr txBox="1">
            <a:spLocks noGrp="1"/>
          </p:cNvSpPr>
          <p:nvPr>
            <p:ph type="subTitle" idx="1"/>
          </p:nvPr>
        </p:nvSpPr>
        <p:spPr>
          <a:xfrm>
            <a:off x="1219216" y="1911325"/>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lumMod val="50000"/>
                  </a:schemeClr>
                </a:solidFill>
                <a:latin typeface="Playfair Display" pitchFamily="2" charset="77"/>
              </a:rPr>
              <a:t>Introduction</a:t>
            </a:r>
          </a:p>
        </p:txBody>
      </p:sp>
      <p:sp>
        <p:nvSpPr>
          <p:cNvPr id="850" name="Google Shape;850;p32"/>
          <p:cNvSpPr txBox="1">
            <a:spLocks noGrp="1"/>
          </p:cNvSpPr>
          <p:nvPr>
            <p:ph type="title" idx="3"/>
          </p:nvPr>
        </p:nvSpPr>
        <p:spPr>
          <a:xfrm>
            <a:off x="5943516" y="1339945"/>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II</a:t>
            </a:r>
            <a:endParaRPr lang="en-VN" dirty="0">
              <a:latin typeface="Times New Roman" panose="02020603050405020304" pitchFamily="18" charset="0"/>
              <a:cs typeface="Times New Roman" panose="02020603050405020304" pitchFamily="18" charset="0"/>
            </a:endParaRPr>
          </a:p>
        </p:txBody>
      </p:sp>
      <p:sp>
        <p:nvSpPr>
          <p:cNvPr id="851" name="Google Shape;851;p32"/>
          <p:cNvSpPr txBox="1">
            <a:spLocks noGrp="1"/>
          </p:cNvSpPr>
          <p:nvPr>
            <p:ph type="subTitle" idx="4"/>
          </p:nvPr>
        </p:nvSpPr>
        <p:spPr>
          <a:xfrm>
            <a:off x="5076666" y="1911325"/>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lumMod val="50000"/>
                  </a:schemeClr>
                </a:solidFill>
                <a:latin typeface="Playfair Display" pitchFamily="2" charset="77"/>
              </a:rPr>
              <a:t>Related works</a:t>
            </a:r>
          </a:p>
        </p:txBody>
      </p:sp>
      <p:sp>
        <p:nvSpPr>
          <p:cNvPr id="2" name="TextBox 1">
            <a:extLst>
              <a:ext uri="{FF2B5EF4-FFF2-40B4-BE49-F238E27FC236}">
                <a16:creationId xmlns:a16="http://schemas.microsoft.com/office/drawing/2014/main" id="{2AD9DD0F-E933-93AF-7300-E64193D35F23}"/>
              </a:ext>
            </a:extLst>
          </p:cNvPr>
          <p:cNvSpPr txBox="1"/>
          <p:nvPr/>
        </p:nvSpPr>
        <p:spPr>
          <a:xfrm>
            <a:off x="8859948" y="4835723"/>
            <a:ext cx="271228" cy="307777"/>
          </a:xfrm>
          <a:prstGeom prst="rect">
            <a:avLst/>
          </a:prstGeom>
          <a:noFill/>
        </p:spPr>
        <p:txBody>
          <a:bodyPr wrap="none" rtlCol="0">
            <a:spAutoFit/>
          </a:bodyPr>
          <a:lstStyle/>
          <a:p>
            <a:r>
              <a:rPr lang="en-VN" dirty="0">
                <a:latin typeface="Playfair Display" pitchFamily="2" charset="77"/>
                <a:cs typeface="Times New Roman" panose="02020603050405020304" pitchFamily="18" charset="0"/>
              </a:rPr>
              <a:t>2</a:t>
            </a:r>
          </a:p>
        </p:txBody>
      </p:sp>
      <p:sp>
        <p:nvSpPr>
          <p:cNvPr id="12" name="Google Shape;847;p32">
            <a:extLst>
              <a:ext uri="{FF2B5EF4-FFF2-40B4-BE49-F238E27FC236}">
                <a16:creationId xmlns:a16="http://schemas.microsoft.com/office/drawing/2014/main" id="{81265198-D23A-D36C-04B2-8B92A375EBB7}"/>
              </a:ext>
            </a:extLst>
          </p:cNvPr>
          <p:cNvSpPr txBox="1">
            <a:spLocks/>
          </p:cNvSpPr>
          <p:nvPr/>
        </p:nvSpPr>
        <p:spPr>
          <a:xfrm>
            <a:off x="2081891" y="2510085"/>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dirty="0">
                <a:latin typeface="Times New Roman" panose="02020603050405020304" pitchFamily="18" charset="0"/>
                <a:cs typeface="Times New Roman" panose="02020603050405020304" pitchFamily="18" charset="0"/>
              </a:rPr>
              <a:t>III</a:t>
            </a:r>
            <a:endParaRPr lang="en-VN" dirty="0">
              <a:latin typeface="Times New Roman" panose="02020603050405020304" pitchFamily="18" charset="0"/>
              <a:cs typeface="Times New Roman" panose="02020603050405020304" pitchFamily="18" charset="0"/>
            </a:endParaRPr>
          </a:p>
        </p:txBody>
      </p:sp>
      <p:sp>
        <p:nvSpPr>
          <p:cNvPr id="14" name="Google Shape;848;p32">
            <a:extLst>
              <a:ext uri="{FF2B5EF4-FFF2-40B4-BE49-F238E27FC236}">
                <a16:creationId xmlns:a16="http://schemas.microsoft.com/office/drawing/2014/main" id="{57AD5C73-0F58-3D8E-14D7-C3E759DBFBF3}"/>
              </a:ext>
            </a:extLst>
          </p:cNvPr>
          <p:cNvSpPr txBox="1">
            <a:spLocks/>
          </p:cNvSpPr>
          <p:nvPr/>
        </p:nvSpPr>
        <p:spPr>
          <a:xfrm>
            <a:off x="1215041" y="3081465"/>
            <a:ext cx="2818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r>
              <a:rPr lang="en-US" dirty="0">
                <a:solidFill>
                  <a:schemeClr val="accent3">
                    <a:lumMod val="50000"/>
                  </a:schemeClr>
                </a:solidFill>
                <a:latin typeface="Playfair Display" pitchFamily="2" charset="77"/>
              </a:rPr>
              <a:t>Methods</a:t>
            </a:r>
            <a:endParaRPr lang="vi-VN" dirty="0">
              <a:latin typeface="Playfair Display" pitchFamily="2" charset="77"/>
            </a:endParaRPr>
          </a:p>
        </p:txBody>
      </p:sp>
      <p:sp>
        <p:nvSpPr>
          <p:cNvPr id="16" name="Google Shape;850;p32">
            <a:extLst>
              <a:ext uri="{FF2B5EF4-FFF2-40B4-BE49-F238E27FC236}">
                <a16:creationId xmlns:a16="http://schemas.microsoft.com/office/drawing/2014/main" id="{001B5AA5-6DF6-5DC3-542B-9EA941FF690C}"/>
              </a:ext>
            </a:extLst>
          </p:cNvPr>
          <p:cNvSpPr txBox="1">
            <a:spLocks/>
          </p:cNvSpPr>
          <p:nvPr/>
        </p:nvSpPr>
        <p:spPr>
          <a:xfrm>
            <a:off x="5939341" y="2510085"/>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dirty="0">
                <a:latin typeface="Times New Roman" panose="02020603050405020304" pitchFamily="18" charset="0"/>
                <a:cs typeface="Times New Roman" panose="02020603050405020304" pitchFamily="18" charset="0"/>
              </a:rPr>
              <a:t>IV</a:t>
            </a:r>
            <a:endParaRPr lang="en-VN" dirty="0">
              <a:latin typeface="Times New Roman" panose="02020603050405020304" pitchFamily="18" charset="0"/>
              <a:cs typeface="Times New Roman" panose="02020603050405020304" pitchFamily="18" charset="0"/>
            </a:endParaRPr>
          </a:p>
        </p:txBody>
      </p:sp>
      <p:sp>
        <p:nvSpPr>
          <p:cNvPr id="18" name="Google Shape;851;p32">
            <a:extLst>
              <a:ext uri="{FF2B5EF4-FFF2-40B4-BE49-F238E27FC236}">
                <a16:creationId xmlns:a16="http://schemas.microsoft.com/office/drawing/2014/main" id="{6A3A48AA-5A08-0345-3B11-E91343C99AF8}"/>
              </a:ext>
            </a:extLst>
          </p:cNvPr>
          <p:cNvSpPr txBox="1">
            <a:spLocks/>
          </p:cNvSpPr>
          <p:nvPr/>
        </p:nvSpPr>
        <p:spPr>
          <a:xfrm>
            <a:off x="4533189" y="3097791"/>
            <a:ext cx="4014951" cy="3860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r>
              <a:rPr lang="en-US" dirty="0">
                <a:solidFill>
                  <a:schemeClr val="accent3">
                    <a:lumMod val="50000"/>
                  </a:schemeClr>
                </a:solidFill>
                <a:latin typeface="Playfair Display" pitchFamily="2" charset="77"/>
              </a:rPr>
              <a:t>Experiments </a:t>
            </a:r>
            <a:r>
              <a:rPr lang="en-US" dirty="0">
                <a:solidFill>
                  <a:schemeClr val="accent3">
                    <a:lumMod val="50000"/>
                  </a:schemeClr>
                </a:solidFill>
                <a:latin typeface="Times New Roman" panose="02020603050405020304" pitchFamily="18" charset="0"/>
                <a:cs typeface="Times New Roman" panose="02020603050405020304" pitchFamily="18" charset="0"/>
              </a:rPr>
              <a:t>&amp; </a:t>
            </a:r>
            <a:r>
              <a:rPr lang="en-US" dirty="0">
                <a:solidFill>
                  <a:schemeClr val="accent3">
                    <a:lumMod val="50000"/>
                  </a:schemeClr>
                </a:solidFill>
                <a:latin typeface="Playfair Display" pitchFamily="2" charset="77"/>
                <a:cs typeface="Times New Roman" panose="02020603050405020304" pitchFamily="18" charset="0"/>
              </a:rPr>
              <a:t>Results</a:t>
            </a:r>
            <a:endParaRPr lang="vi-VN" dirty="0">
              <a:solidFill>
                <a:schemeClr val="accent3">
                  <a:lumMod val="50000"/>
                </a:schemeClr>
              </a:solidFill>
              <a:latin typeface="Playfair Display" pitchFamily="2" charset="77"/>
              <a:cs typeface="Times New Roman" panose="02020603050405020304" pitchFamily="18" charset="0"/>
            </a:endParaRPr>
          </a:p>
        </p:txBody>
      </p:sp>
      <p:sp>
        <p:nvSpPr>
          <p:cNvPr id="28" name="Google Shape;847;p32">
            <a:extLst>
              <a:ext uri="{FF2B5EF4-FFF2-40B4-BE49-F238E27FC236}">
                <a16:creationId xmlns:a16="http://schemas.microsoft.com/office/drawing/2014/main" id="{48FD3A03-2335-C5E9-540C-0315420D133C}"/>
              </a:ext>
            </a:extLst>
          </p:cNvPr>
          <p:cNvSpPr txBox="1">
            <a:spLocks/>
          </p:cNvSpPr>
          <p:nvPr/>
        </p:nvSpPr>
        <p:spPr>
          <a:xfrm>
            <a:off x="2089719" y="3715715"/>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dirty="0">
                <a:latin typeface="Times New Roman" panose="02020603050405020304" pitchFamily="18" charset="0"/>
                <a:cs typeface="Times New Roman" panose="02020603050405020304" pitchFamily="18" charset="0"/>
              </a:rPr>
              <a:t>V</a:t>
            </a:r>
            <a:endParaRPr lang="en-VN" dirty="0">
              <a:latin typeface="Times New Roman" panose="02020603050405020304" pitchFamily="18" charset="0"/>
              <a:cs typeface="Times New Roman" panose="02020603050405020304" pitchFamily="18" charset="0"/>
            </a:endParaRPr>
          </a:p>
        </p:txBody>
      </p:sp>
      <p:sp>
        <p:nvSpPr>
          <p:cNvPr id="30" name="Google Shape;848;p32">
            <a:extLst>
              <a:ext uri="{FF2B5EF4-FFF2-40B4-BE49-F238E27FC236}">
                <a16:creationId xmlns:a16="http://schemas.microsoft.com/office/drawing/2014/main" id="{D054B739-A79D-D7BC-BF14-F2A4084ABA22}"/>
              </a:ext>
            </a:extLst>
          </p:cNvPr>
          <p:cNvSpPr txBox="1">
            <a:spLocks/>
          </p:cNvSpPr>
          <p:nvPr/>
        </p:nvSpPr>
        <p:spPr>
          <a:xfrm>
            <a:off x="1004850" y="4287095"/>
            <a:ext cx="3254538"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r>
              <a:rPr lang="vi-VN" dirty="0">
                <a:solidFill>
                  <a:schemeClr val="accent3">
                    <a:lumMod val="50000"/>
                  </a:schemeClr>
                </a:solidFill>
                <a:latin typeface="Playfair Display" pitchFamily="2" charset="77"/>
                <a:cs typeface="Times New Roman" panose="02020603050405020304" pitchFamily="18" charset="0"/>
              </a:rPr>
              <a:t>Conclusion</a:t>
            </a:r>
            <a:r>
              <a:rPr lang="vi-VN" dirty="0">
                <a:solidFill>
                  <a:schemeClr val="accent3">
                    <a:lumMod val="50000"/>
                  </a:schemeClr>
                </a:solidFill>
                <a:latin typeface="Times New Roman" panose="02020603050405020304" pitchFamily="18" charset="0"/>
                <a:cs typeface="Times New Roman" panose="02020603050405020304" pitchFamily="18" charset="0"/>
              </a:rPr>
              <a:t> &amp; </a:t>
            </a:r>
          </a:p>
          <a:p>
            <a:pPr marL="0" indent="0"/>
            <a:r>
              <a:rPr lang="vi-VN" dirty="0">
                <a:solidFill>
                  <a:schemeClr val="accent3">
                    <a:lumMod val="50000"/>
                  </a:schemeClr>
                </a:solidFill>
                <a:latin typeface="Times New Roman" panose="02020603050405020304" pitchFamily="18" charset="0"/>
                <a:cs typeface="Times New Roman" panose="02020603050405020304" pitchFamily="18" charset="0"/>
              </a:rPr>
              <a:t>Future works</a:t>
            </a:r>
          </a:p>
        </p:txBody>
      </p:sp>
      <p:sp>
        <p:nvSpPr>
          <p:cNvPr id="32" name="Google Shape;850;p32">
            <a:extLst>
              <a:ext uri="{FF2B5EF4-FFF2-40B4-BE49-F238E27FC236}">
                <a16:creationId xmlns:a16="http://schemas.microsoft.com/office/drawing/2014/main" id="{2593AE93-5158-7C2C-CE66-41263F92E85E}"/>
              </a:ext>
            </a:extLst>
          </p:cNvPr>
          <p:cNvSpPr txBox="1">
            <a:spLocks/>
          </p:cNvSpPr>
          <p:nvPr/>
        </p:nvSpPr>
        <p:spPr>
          <a:xfrm>
            <a:off x="5947169" y="3715715"/>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dirty="0">
                <a:latin typeface="Times New Roman" panose="02020603050405020304" pitchFamily="18" charset="0"/>
                <a:cs typeface="Times New Roman" panose="02020603050405020304" pitchFamily="18" charset="0"/>
              </a:rPr>
              <a:t>VI</a:t>
            </a:r>
            <a:endParaRPr lang="en-VN" dirty="0">
              <a:latin typeface="Times New Roman" panose="02020603050405020304" pitchFamily="18" charset="0"/>
              <a:cs typeface="Times New Roman" panose="02020603050405020304" pitchFamily="18" charset="0"/>
            </a:endParaRPr>
          </a:p>
        </p:txBody>
      </p:sp>
      <p:sp>
        <p:nvSpPr>
          <p:cNvPr id="34" name="Google Shape;851;p32">
            <a:extLst>
              <a:ext uri="{FF2B5EF4-FFF2-40B4-BE49-F238E27FC236}">
                <a16:creationId xmlns:a16="http://schemas.microsoft.com/office/drawing/2014/main" id="{A524B06B-9F91-D597-71DD-5812B92E84C8}"/>
              </a:ext>
            </a:extLst>
          </p:cNvPr>
          <p:cNvSpPr txBox="1">
            <a:spLocks/>
          </p:cNvSpPr>
          <p:nvPr/>
        </p:nvSpPr>
        <p:spPr>
          <a:xfrm>
            <a:off x="5080319" y="4287095"/>
            <a:ext cx="2818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r>
              <a:rPr lang="en-US" dirty="0">
                <a:solidFill>
                  <a:schemeClr val="accent3">
                    <a:lumMod val="50000"/>
                  </a:schemeClr>
                </a:solidFill>
                <a:latin typeface="Playfair Display" pitchFamily="2" charset="77"/>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ED9B0594-37E5-58B3-2245-00928DC58CF9}"/>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58AECB8C-BF06-31CC-1F13-B0541562543C}"/>
              </a:ext>
            </a:extLst>
          </p:cNvPr>
          <p:cNvSpPr txBox="1">
            <a:spLocks noGrp="1"/>
          </p:cNvSpPr>
          <p:nvPr>
            <p:ph type="title"/>
          </p:nvPr>
        </p:nvSpPr>
        <p:spPr>
          <a:xfrm>
            <a:off x="1080136" y="2239959"/>
            <a:ext cx="6983728" cy="10500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solidFill>
                  <a:schemeClr val="accent3">
                    <a:lumMod val="50000"/>
                  </a:schemeClr>
                </a:solidFill>
                <a:latin typeface="Playfair Display" pitchFamily="2" charset="77"/>
              </a:rPr>
              <a:t>METHODS</a:t>
            </a:r>
          </a:p>
        </p:txBody>
      </p:sp>
      <p:sp>
        <p:nvSpPr>
          <p:cNvPr id="886" name="Google Shape;886;p35">
            <a:extLst>
              <a:ext uri="{FF2B5EF4-FFF2-40B4-BE49-F238E27FC236}">
                <a16:creationId xmlns:a16="http://schemas.microsoft.com/office/drawing/2014/main" id="{3D864D60-D109-2E50-E3E5-FE0864E2D3A5}"/>
              </a:ext>
            </a:extLst>
          </p:cNvPr>
          <p:cNvSpPr txBox="1">
            <a:spLocks noGrp="1"/>
          </p:cNvSpPr>
          <p:nvPr>
            <p:ph type="title" idx="2"/>
          </p:nvPr>
        </p:nvSpPr>
        <p:spPr>
          <a:xfrm>
            <a:off x="3706781" y="1348909"/>
            <a:ext cx="1730438"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pitchFamily="2" charset="77"/>
              </a:rPr>
              <a:t>III</a:t>
            </a:r>
            <a:endParaRPr dirty="0">
              <a:solidFill>
                <a:schemeClr val="accent3">
                  <a:lumMod val="50000"/>
                </a:schemeClr>
              </a:solidFill>
              <a:latin typeface="Playfair Display" pitchFamily="2" charset="77"/>
            </a:endParaRPr>
          </a:p>
        </p:txBody>
      </p:sp>
      <p:sp>
        <p:nvSpPr>
          <p:cNvPr id="2" name="TextBox 1">
            <a:extLst>
              <a:ext uri="{FF2B5EF4-FFF2-40B4-BE49-F238E27FC236}">
                <a16:creationId xmlns:a16="http://schemas.microsoft.com/office/drawing/2014/main" id="{D4710D30-FA0C-3BC0-2E90-7B51D75E1983}"/>
              </a:ext>
            </a:extLst>
          </p:cNvPr>
          <p:cNvSpPr txBox="1"/>
          <p:nvPr/>
        </p:nvSpPr>
        <p:spPr>
          <a:xfrm>
            <a:off x="8063864" y="4701638"/>
            <a:ext cx="378630"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20</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67039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1">
            <a:extLst>
              <a:ext uri="{FF2B5EF4-FFF2-40B4-BE49-F238E27FC236}">
                <a16:creationId xmlns:a16="http://schemas.microsoft.com/office/drawing/2014/main" id="{11397355-65D6-221A-D721-41946A1E80FB}"/>
              </a:ext>
            </a:extLst>
          </p:cNvPr>
          <p:cNvSpPr/>
          <p:nvPr/>
        </p:nvSpPr>
        <p:spPr>
          <a:xfrm>
            <a:off x="3105241" y="509687"/>
            <a:ext cx="2933518" cy="1051555"/>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50000"/>
                  </a:schemeClr>
                </a:solidFill>
                <a:latin typeface="Playfair Display" pitchFamily="2" charset="77"/>
                <a:cs typeface="Cousine" panose="02070409020205020404" pitchFamily="49" charset="0"/>
              </a:rPr>
              <a:t>Visual Encoding</a:t>
            </a:r>
          </a:p>
          <a:p>
            <a:pPr algn="ctr"/>
            <a:br>
              <a:rPr lang="en-US" sz="1000" b="1" dirty="0">
                <a:solidFill>
                  <a:schemeClr val="bg1"/>
                </a:solidFill>
                <a:latin typeface="Playfair Display" pitchFamily="2" charset="77"/>
                <a:cs typeface="Cousine" panose="02070409020205020404" pitchFamily="49" charset="0"/>
              </a:rPr>
            </a:br>
            <a:r>
              <a:rPr lang="en-US" sz="1000" b="1" dirty="0">
                <a:solidFill>
                  <a:schemeClr val="bg1"/>
                </a:solidFill>
                <a:latin typeface="Playfair Display" pitchFamily="2" charset="77"/>
                <a:cs typeface="Cousine" panose="02070409020205020404" pitchFamily="49" charset="0"/>
              </a:rPr>
              <a:t>4. Self-Attention:</a:t>
            </a:r>
            <a:br>
              <a:rPr lang="en-US" sz="1000" b="1"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Region-based</a:t>
            </a:r>
            <a:br>
              <a:rPr lang="en-US" sz="1000"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Patch-based</a:t>
            </a:r>
            <a:br>
              <a:rPr lang="en-US" sz="1000" b="1" dirty="0">
                <a:solidFill>
                  <a:schemeClr val="bg1"/>
                </a:solidFill>
                <a:latin typeface="Playfair Display" pitchFamily="2" charset="77"/>
                <a:cs typeface="Cousine" panose="02070409020205020404" pitchFamily="49" charset="0"/>
              </a:rPr>
            </a:br>
            <a:r>
              <a:rPr lang="en-US" sz="1000" dirty="0">
                <a:solidFill>
                  <a:schemeClr val="bg1"/>
                </a:solidFill>
                <a:latin typeface="Playfair Display" pitchFamily="2" charset="77"/>
                <a:cs typeface="Cousine" panose="02070409020205020404" pitchFamily="49" charset="0"/>
              </a:rPr>
              <a:t>• Image-Text Early Fusion</a:t>
            </a:r>
            <a:r>
              <a:rPr lang="en-US" sz="938" dirty="0">
                <a:solidFill>
                  <a:schemeClr val="bg1"/>
                </a:solidFill>
                <a:latin typeface="Playfair Display" pitchFamily="2" charset="77"/>
                <a:cs typeface="Cousine" panose="02070409020205020404" pitchFamily="49" charset="0"/>
              </a:rPr>
              <a:t> </a:t>
            </a:r>
            <a:endParaRPr lang="en-US" sz="1050" dirty="0">
              <a:solidFill>
                <a:schemeClr val="bg1"/>
              </a:solidFill>
              <a:latin typeface="Playfair Display" pitchFamily="2" charset="77"/>
              <a:cs typeface="Cousine" panose="02070409020205020404" pitchFamily="49" charset="0"/>
            </a:endParaRPr>
          </a:p>
        </p:txBody>
      </p:sp>
      <p:sp>
        <p:nvSpPr>
          <p:cNvPr id="4" name="Google Shape;96;p14">
            <a:extLst>
              <a:ext uri="{FF2B5EF4-FFF2-40B4-BE49-F238E27FC236}">
                <a16:creationId xmlns:a16="http://schemas.microsoft.com/office/drawing/2014/main" id="{ECDB07F6-ABF4-1A68-797D-A13832E89C92}"/>
              </a:ext>
            </a:extLst>
          </p:cNvPr>
          <p:cNvSpPr txBox="1">
            <a:spLocks/>
          </p:cNvSpPr>
          <p:nvPr/>
        </p:nvSpPr>
        <p:spPr>
          <a:xfrm>
            <a:off x="-401617" y="1847017"/>
            <a:ext cx="4951955" cy="553957"/>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US" sz="2000" dirty="0">
                <a:solidFill>
                  <a:schemeClr val="tx1">
                    <a:lumMod val="50000"/>
                  </a:schemeClr>
                </a:solidFill>
                <a:latin typeface="Playfair Display" pitchFamily="2" charset="77"/>
              </a:rPr>
              <a:t>EfficientNet_v2 + Transformer</a:t>
            </a:r>
          </a:p>
        </p:txBody>
      </p:sp>
      <p:sp>
        <p:nvSpPr>
          <p:cNvPr id="6" name="Subtitle 2">
            <a:extLst>
              <a:ext uri="{FF2B5EF4-FFF2-40B4-BE49-F238E27FC236}">
                <a16:creationId xmlns:a16="http://schemas.microsoft.com/office/drawing/2014/main" id="{02F74828-48AD-96ED-D90A-AB8075E544EF}"/>
              </a:ext>
            </a:extLst>
          </p:cNvPr>
          <p:cNvSpPr txBox="1">
            <a:spLocks/>
          </p:cNvSpPr>
          <p:nvPr/>
        </p:nvSpPr>
        <p:spPr>
          <a:xfrm>
            <a:off x="4344445" y="2869359"/>
            <a:ext cx="4777974" cy="6155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1pPr>
            <a:lvl2pPr marL="914400" marR="0" lvl="1"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2pPr>
            <a:lvl3pPr marL="1371600" marR="0" lvl="2"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3pPr>
            <a:lvl4pPr marL="1828800" marR="0" lvl="3"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4pPr>
            <a:lvl5pPr marL="2286000" marR="0" lvl="4"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5pPr>
            <a:lvl6pPr marL="2743200" marR="0" lvl="5"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6pPr>
            <a:lvl7pPr marL="3200400" marR="0" lvl="6"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7pPr>
            <a:lvl8pPr marL="3657600" marR="0" lvl="7"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8pPr>
            <a:lvl9pPr marL="4114800" marR="0" lvl="8"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9pPr>
          </a:lstStyle>
          <a:p>
            <a:pPr algn="ctr"/>
            <a:r>
              <a:rPr lang="en-US" sz="1400" kern="0" dirty="0">
                <a:solidFill>
                  <a:schemeClr val="tx1">
                    <a:lumMod val="50000"/>
                  </a:schemeClr>
                </a:solidFill>
                <a:latin typeface="Playfair Display" pitchFamily="2" charset="77"/>
              </a:rPr>
              <a:t>The Blavatnik School of Computer Science, </a:t>
            </a:r>
          </a:p>
          <a:p>
            <a:pPr algn="ctr"/>
            <a:r>
              <a:rPr lang="en-US" sz="1400" kern="0" dirty="0">
                <a:solidFill>
                  <a:schemeClr val="tx1">
                    <a:lumMod val="50000"/>
                  </a:schemeClr>
                </a:solidFill>
                <a:latin typeface="Playfair Display" pitchFamily="2" charset="77"/>
              </a:rPr>
              <a:t>Tel Aviv University</a:t>
            </a:r>
          </a:p>
        </p:txBody>
      </p:sp>
      <p:sp>
        <p:nvSpPr>
          <p:cNvPr id="10" name="TextBox 9">
            <a:extLst>
              <a:ext uri="{FF2B5EF4-FFF2-40B4-BE49-F238E27FC236}">
                <a16:creationId xmlns:a16="http://schemas.microsoft.com/office/drawing/2014/main" id="{1984F0B8-6A90-EDC7-1369-6EE87EAFF0E0}"/>
              </a:ext>
            </a:extLst>
          </p:cNvPr>
          <p:cNvSpPr txBox="1"/>
          <p:nvPr/>
        </p:nvSpPr>
        <p:spPr>
          <a:xfrm>
            <a:off x="4492100" y="2622549"/>
            <a:ext cx="4630319" cy="307777"/>
          </a:xfrm>
          <a:prstGeom prst="rect">
            <a:avLst/>
          </a:prstGeom>
          <a:noFill/>
        </p:spPr>
        <p:txBody>
          <a:bodyPr wrap="square" rtlCol="0">
            <a:spAutoFit/>
          </a:bodyPr>
          <a:lstStyle/>
          <a:p>
            <a:pPr marL="457200" indent="-381000" algn="ctr">
              <a:buClr>
                <a:srgbClr val="FFFFFF"/>
              </a:buClr>
              <a:buSzPts val="1800"/>
            </a:pPr>
            <a:r>
              <a:rPr lang="en-US" kern="0" dirty="0">
                <a:solidFill>
                  <a:schemeClr val="tx1">
                    <a:lumMod val="50000"/>
                  </a:schemeClr>
                </a:solidFill>
                <a:latin typeface="Playfair Display" pitchFamily="2" charset="77"/>
                <a:cs typeface="Cousine"/>
                <a:sym typeface="Cousine"/>
              </a:rPr>
              <a:t>Ron </a:t>
            </a:r>
            <a:r>
              <a:rPr lang="en-US" kern="0" dirty="0" err="1">
                <a:solidFill>
                  <a:schemeClr val="tx1">
                    <a:lumMod val="50000"/>
                  </a:schemeClr>
                </a:solidFill>
                <a:latin typeface="Playfair Display" pitchFamily="2" charset="77"/>
                <a:cs typeface="Cousine"/>
                <a:sym typeface="Cousine"/>
              </a:rPr>
              <a:t>Mokady</a:t>
            </a:r>
            <a:r>
              <a:rPr lang="en-US" kern="0" dirty="0">
                <a:solidFill>
                  <a:schemeClr val="tx1">
                    <a:lumMod val="50000"/>
                  </a:schemeClr>
                </a:solidFill>
                <a:latin typeface="Playfair Display" pitchFamily="2" charset="77"/>
                <a:cs typeface="Cousine"/>
                <a:sym typeface="Cousine"/>
              </a:rPr>
              <a:t>      </a:t>
            </a:r>
            <a:r>
              <a:rPr lang="en-US" sz="1400" kern="0" dirty="0">
                <a:solidFill>
                  <a:schemeClr val="tx1">
                    <a:lumMod val="50000"/>
                  </a:schemeClr>
                </a:solidFill>
                <a:latin typeface="Playfair Display" pitchFamily="2" charset="77"/>
              </a:rPr>
              <a:t>Amir Hertz</a:t>
            </a:r>
            <a:r>
              <a:rPr lang="en-US" kern="0" dirty="0">
                <a:solidFill>
                  <a:schemeClr val="tx1">
                    <a:lumMod val="50000"/>
                  </a:schemeClr>
                </a:solidFill>
                <a:latin typeface="Playfair Display" pitchFamily="2" charset="77"/>
                <a:cs typeface="Cousine"/>
                <a:sym typeface="Cousine"/>
              </a:rPr>
              <a:t>    </a:t>
            </a:r>
            <a:r>
              <a:rPr lang="en-US" sz="1400" kern="0" dirty="0">
                <a:solidFill>
                  <a:schemeClr val="tx1">
                    <a:lumMod val="50000"/>
                  </a:schemeClr>
                </a:solidFill>
                <a:latin typeface="Playfair Display" pitchFamily="2" charset="77"/>
              </a:rPr>
              <a:t>Amit H. </a:t>
            </a:r>
            <a:r>
              <a:rPr lang="en-US" sz="1400" kern="0" dirty="0" err="1">
                <a:solidFill>
                  <a:schemeClr val="tx1">
                    <a:lumMod val="50000"/>
                  </a:schemeClr>
                </a:solidFill>
                <a:latin typeface="Playfair Display" pitchFamily="2" charset="77"/>
              </a:rPr>
              <a:t>Bermano</a:t>
            </a:r>
            <a:r>
              <a:rPr lang="en-US" kern="0" dirty="0">
                <a:solidFill>
                  <a:schemeClr val="tx1">
                    <a:lumMod val="50000"/>
                  </a:schemeClr>
                </a:solidFill>
                <a:latin typeface="Playfair Display" pitchFamily="2" charset="77"/>
                <a:cs typeface="Cousine"/>
                <a:sym typeface="Cousine"/>
              </a:rPr>
              <a:t>   </a:t>
            </a:r>
          </a:p>
        </p:txBody>
      </p:sp>
      <p:sp>
        <p:nvSpPr>
          <p:cNvPr id="2" name="Google Shape;96;p14">
            <a:extLst>
              <a:ext uri="{FF2B5EF4-FFF2-40B4-BE49-F238E27FC236}">
                <a16:creationId xmlns:a16="http://schemas.microsoft.com/office/drawing/2014/main" id="{9AC7E5B4-E0BA-1E18-E366-940CA66F64CA}"/>
              </a:ext>
            </a:extLst>
          </p:cNvPr>
          <p:cNvSpPr txBox="1">
            <a:spLocks/>
          </p:cNvSpPr>
          <p:nvPr/>
        </p:nvSpPr>
        <p:spPr>
          <a:xfrm>
            <a:off x="4344445" y="1927321"/>
            <a:ext cx="4951955" cy="8617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 sz="2000" dirty="0" err="1">
                <a:solidFill>
                  <a:schemeClr val="tx1">
                    <a:lumMod val="50000"/>
                  </a:schemeClr>
                </a:solidFill>
                <a:latin typeface="Playfair Display" pitchFamily="2" charset="77"/>
              </a:rPr>
              <a:t>ClipCap</a:t>
            </a:r>
            <a:br>
              <a:rPr lang="en" sz="2000" dirty="0">
                <a:solidFill>
                  <a:schemeClr val="tx1">
                    <a:lumMod val="50000"/>
                  </a:schemeClr>
                </a:solidFill>
                <a:latin typeface="Playfair Display" pitchFamily="2" charset="77"/>
              </a:rPr>
            </a:br>
            <a:r>
              <a:rPr lang="en" sz="2000" dirty="0">
                <a:solidFill>
                  <a:schemeClr val="tx1">
                    <a:lumMod val="50000"/>
                  </a:schemeClr>
                </a:solidFill>
                <a:latin typeface="Playfair Display" pitchFamily="2" charset="77"/>
              </a:rPr>
              <a:t>CLIP Prefix for Image Captioning</a:t>
            </a:r>
            <a:endParaRPr lang="en-US" sz="2000" dirty="0">
              <a:solidFill>
                <a:schemeClr val="tx1">
                  <a:lumMod val="50000"/>
                </a:schemeClr>
              </a:solidFill>
              <a:latin typeface="Playfair Display" pitchFamily="2" charset="77"/>
            </a:endParaRPr>
          </a:p>
        </p:txBody>
      </p:sp>
      <p:sp>
        <p:nvSpPr>
          <p:cNvPr id="5" name="TextBox 4">
            <a:extLst>
              <a:ext uri="{FF2B5EF4-FFF2-40B4-BE49-F238E27FC236}">
                <a16:creationId xmlns:a16="http://schemas.microsoft.com/office/drawing/2014/main" id="{35B58D72-3471-8A75-2BCE-6A2F83E1C100}"/>
              </a:ext>
            </a:extLst>
          </p:cNvPr>
          <p:cNvSpPr txBox="1"/>
          <p:nvPr/>
        </p:nvSpPr>
        <p:spPr>
          <a:xfrm>
            <a:off x="1140471" y="3674455"/>
            <a:ext cx="1911101" cy="461665"/>
          </a:xfrm>
          <a:prstGeom prst="rect">
            <a:avLst/>
          </a:prstGeom>
          <a:noFill/>
        </p:spPr>
        <p:txBody>
          <a:bodyPr wrap="none" rtlCol="0">
            <a:spAutoFit/>
          </a:bodyPr>
          <a:lstStyle/>
          <a:p>
            <a:r>
              <a:rPr lang="en-US" sz="2400" dirty="0">
                <a:solidFill>
                  <a:schemeClr val="bg1"/>
                </a:solidFill>
                <a:latin typeface="Playfair Display" pitchFamily="2" charset="77"/>
                <a:cs typeface="Cousine" panose="02070409020205020404" pitchFamily="49" charset="0"/>
              </a:rPr>
              <a:t>Patch-based</a:t>
            </a:r>
            <a:endParaRPr lang="en-VN" sz="2400" dirty="0">
              <a:latin typeface="Playfair Display" pitchFamily="2" charset="77"/>
            </a:endParaRPr>
          </a:p>
        </p:txBody>
      </p:sp>
      <p:sp>
        <p:nvSpPr>
          <p:cNvPr id="7" name="TextBox 6">
            <a:extLst>
              <a:ext uri="{FF2B5EF4-FFF2-40B4-BE49-F238E27FC236}">
                <a16:creationId xmlns:a16="http://schemas.microsoft.com/office/drawing/2014/main" id="{2712CC44-FCAF-2A96-4AE4-5E8265C4D68E}"/>
              </a:ext>
            </a:extLst>
          </p:cNvPr>
          <p:cNvSpPr txBox="1"/>
          <p:nvPr/>
        </p:nvSpPr>
        <p:spPr>
          <a:xfrm>
            <a:off x="5014479" y="3674455"/>
            <a:ext cx="3611886" cy="461665"/>
          </a:xfrm>
          <a:prstGeom prst="rect">
            <a:avLst/>
          </a:prstGeom>
          <a:noFill/>
        </p:spPr>
        <p:txBody>
          <a:bodyPr wrap="none" rtlCol="0">
            <a:spAutoFit/>
          </a:bodyPr>
          <a:lstStyle/>
          <a:p>
            <a:r>
              <a:rPr lang="en-US" sz="2400" dirty="0">
                <a:solidFill>
                  <a:schemeClr val="bg1"/>
                </a:solidFill>
                <a:latin typeface="Playfair Display" pitchFamily="2" charset="77"/>
                <a:cs typeface="Cousine" panose="02070409020205020404" pitchFamily="49" charset="0"/>
              </a:rPr>
              <a:t>Image-Text Early Fusion</a:t>
            </a:r>
            <a:endParaRPr lang="en-VN" sz="2400" dirty="0">
              <a:latin typeface="Playfair Display" pitchFamily="2" charset="77"/>
            </a:endParaRPr>
          </a:p>
        </p:txBody>
      </p:sp>
      <p:sp>
        <p:nvSpPr>
          <p:cNvPr id="8" name="TextBox 7">
            <a:extLst>
              <a:ext uri="{FF2B5EF4-FFF2-40B4-BE49-F238E27FC236}">
                <a16:creationId xmlns:a16="http://schemas.microsoft.com/office/drawing/2014/main" id="{7CFDC58C-0C78-5328-DBAC-771CEA55E16C}"/>
              </a:ext>
            </a:extLst>
          </p:cNvPr>
          <p:cNvSpPr txBox="1"/>
          <p:nvPr/>
        </p:nvSpPr>
        <p:spPr>
          <a:xfrm>
            <a:off x="8071675" y="4772659"/>
            <a:ext cx="33695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21</a:t>
            </a:r>
            <a:endParaRPr lang="en-VN" dirty="0">
              <a:latin typeface="Playfair Display" pitchFamily="2" charset="77"/>
              <a:cs typeface="Times New Roman" panose="02020603050405020304" pitchFamily="18" charset="0"/>
            </a:endParaRPr>
          </a:p>
        </p:txBody>
      </p:sp>
      <p:sp>
        <p:nvSpPr>
          <p:cNvPr id="9" name="TextBox 8">
            <a:extLst>
              <a:ext uri="{FF2B5EF4-FFF2-40B4-BE49-F238E27FC236}">
                <a16:creationId xmlns:a16="http://schemas.microsoft.com/office/drawing/2014/main" id="{7390A957-CE25-E2E1-F504-23A5A724A99F}"/>
              </a:ext>
            </a:extLst>
          </p:cNvPr>
          <p:cNvSpPr txBox="1"/>
          <p:nvPr/>
        </p:nvSpPr>
        <p:spPr>
          <a:xfrm>
            <a:off x="2074361" y="82272"/>
            <a:ext cx="4995278" cy="307777"/>
          </a:xfrm>
          <a:prstGeom prst="rect">
            <a:avLst/>
          </a:prstGeom>
          <a:noFill/>
        </p:spPr>
        <p:txBody>
          <a:bodyPr wrap="none" rtlCol="0">
            <a:spAutoFit/>
          </a:bodyPr>
          <a:lstStyle/>
          <a:p>
            <a:r>
              <a:rPr lang="en-VN" dirty="0">
                <a:latin typeface="Playfair Display" pitchFamily="2" charset="77"/>
              </a:rPr>
              <a:t>In this project, I use Self-Attention Visual Encoding method</a:t>
            </a:r>
          </a:p>
        </p:txBody>
      </p:sp>
      <p:cxnSp>
        <p:nvCxnSpPr>
          <p:cNvPr id="12" name="Straight Arrow Connector 11">
            <a:extLst>
              <a:ext uri="{FF2B5EF4-FFF2-40B4-BE49-F238E27FC236}">
                <a16:creationId xmlns:a16="http://schemas.microsoft.com/office/drawing/2014/main" id="{C647E5B5-2B39-2604-405F-49157FEED0E9}"/>
              </a:ext>
            </a:extLst>
          </p:cNvPr>
          <p:cNvCxnSpPr>
            <a:stCxn id="3" idx="2"/>
            <a:endCxn id="4" idx="0"/>
          </p:cNvCxnSpPr>
          <p:nvPr/>
        </p:nvCxnSpPr>
        <p:spPr>
          <a:xfrm flipH="1">
            <a:off x="2074361" y="1561242"/>
            <a:ext cx="2497639" cy="285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100AEA-6B38-D7BA-B3A8-93C2C0DEDFD3}"/>
              </a:ext>
            </a:extLst>
          </p:cNvPr>
          <p:cNvCxnSpPr>
            <a:stCxn id="3" idx="2"/>
            <a:endCxn id="2" idx="0"/>
          </p:cNvCxnSpPr>
          <p:nvPr/>
        </p:nvCxnSpPr>
        <p:spPr>
          <a:xfrm>
            <a:off x="4572000" y="1561242"/>
            <a:ext cx="2248423" cy="366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8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E378F12-1E08-5A35-64E7-6EA9DE00A640}"/>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Times New Roman" panose="02020603050405020304" pitchFamily="18" charset="0"/>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pic>
        <p:nvPicPr>
          <p:cNvPr id="5" name="Picture 4">
            <a:extLst>
              <a:ext uri="{FF2B5EF4-FFF2-40B4-BE49-F238E27FC236}">
                <a16:creationId xmlns:a16="http://schemas.microsoft.com/office/drawing/2014/main" id="{3D1616BE-96BD-4DEA-E4E5-6BAFFEDFA887}"/>
              </a:ext>
            </a:extLst>
          </p:cNvPr>
          <p:cNvPicPr>
            <a:picLocks noChangeAspect="1"/>
          </p:cNvPicPr>
          <p:nvPr/>
        </p:nvPicPr>
        <p:blipFill>
          <a:blip r:embed="rId2"/>
          <a:stretch>
            <a:fillRect/>
          </a:stretch>
        </p:blipFill>
        <p:spPr>
          <a:xfrm>
            <a:off x="1476041" y="1137037"/>
            <a:ext cx="6094240" cy="2305018"/>
          </a:xfrm>
          <a:prstGeom prst="rect">
            <a:avLst/>
          </a:prstGeom>
        </p:spPr>
      </p:pic>
      <p:pic>
        <p:nvPicPr>
          <p:cNvPr id="6" name="Picture 5" descr="Long shot of a river with a group of people in a boat&#10;&#10;Description automatically generated">
            <a:extLst>
              <a:ext uri="{FF2B5EF4-FFF2-40B4-BE49-F238E27FC236}">
                <a16:creationId xmlns:a16="http://schemas.microsoft.com/office/drawing/2014/main" id="{63F5B5FE-A661-AEAE-F594-FF7B8FFD1F61}"/>
              </a:ext>
            </a:extLst>
          </p:cNvPr>
          <p:cNvPicPr>
            <a:picLocks noChangeAspect="1"/>
          </p:cNvPicPr>
          <p:nvPr/>
        </p:nvPicPr>
        <p:blipFill>
          <a:blip r:embed="rId3"/>
          <a:stretch>
            <a:fillRect/>
          </a:stretch>
        </p:blipFill>
        <p:spPr>
          <a:xfrm>
            <a:off x="1729558" y="1881566"/>
            <a:ext cx="1051925" cy="690184"/>
          </a:xfrm>
          <a:prstGeom prst="rect">
            <a:avLst/>
          </a:prstGeom>
        </p:spPr>
      </p:pic>
      <p:sp>
        <p:nvSpPr>
          <p:cNvPr id="7" name="Rectangle 6">
            <a:extLst>
              <a:ext uri="{FF2B5EF4-FFF2-40B4-BE49-F238E27FC236}">
                <a16:creationId xmlns:a16="http://schemas.microsoft.com/office/drawing/2014/main" id="{FDE315BF-0804-DEF7-293F-209C6846E81B}"/>
              </a:ext>
            </a:extLst>
          </p:cNvPr>
          <p:cNvSpPr/>
          <p:nvPr/>
        </p:nvSpPr>
        <p:spPr>
          <a:xfrm>
            <a:off x="6071905" y="1741064"/>
            <a:ext cx="1037802" cy="69018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latin typeface="Playfair Display" pitchFamily="2" charset="77"/>
              </a:rPr>
              <a:t>B</a:t>
            </a:r>
            <a:r>
              <a:rPr lang="en-VN" sz="700" dirty="0">
                <a:latin typeface="Playfair Display" pitchFamily="2" charset="77"/>
              </a:rPr>
              <a:t>a chiếc thuyền di chuyển trên sông </a:t>
            </a:r>
          </a:p>
        </p:txBody>
      </p:sp>
      <p:sp>
        <p:nvSpPr>
          <p:cNvPr id="4" name="TextBox 3">
            <a:extLst>
              <a:ext uri="{FF2B5EF4-FFF2-40B4-BE49-F238E27FC236}">
                <a16:creationId xmlns:a16="http://schemas.microsoft.com/office/drawing/2014/main" id="{BC0B3E5F-8760-D7A9-8998-EEC5CBB980F7}"/>
              </a:ext>
            </a:extLst>
          </p:cNvPr>
          <p:cNvSpPr txBox="1"/>
          <p:nvPr/>
        </p:nvSpPr>
        <p:spPr>
          <a:xfrm>
            <a:off x="8071675" y="4772659"/>
            <a:ext cx="357790"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22</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7145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9B31F-3F24-820F-4811-67B93794FBB8}"/>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9C7B8FCC-E0AF-AE03-12E9-EFADB528014C}"/>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4" name="TextBox 3">
            <a:extLst>
              <a:ext uri="{FF2B5EF4-FFF2-40B4-BE49-F238E27FC236}">
                <a16:creationId xmlns:a16="http://schemas.microsoft.com/office/drawing/2014/main" id="{47C4B7B0-D64F-4C33-1DD4-53B38C95A96C}"/>
              </a:ext>
            </a:extLst>
          </p:cNvPr>
          <p:cNvSpPr txBox="1"/>
          <p:nvPr/>
        </p:nvSpPr>
        <p:spPr>
          <a:xfrm>
            <a:off x="710231" y="1003121"/>
            <a:ext cx="1965603" cy="307777"/>
          </a:xfrm>
          <a:prstGeom prst="rect">
            <a:avLst/>
          </a:prstGeom>
          <a:noFill/>
        </p:spPr>
        <p:txBody>
          <a:bodyPr wrap="none" rtlCol="0">
            <a:spAutoFit/>
          </a:bodyPr>
          <a:lstStyle/>
          <a:p>
            <a:r>
              <a:rPr lang="en-VN" dirty="0">
                <a:latin typeface="Playfair Display" pitchFamily="2" charset="77"/>
              </a:rPr>
              <a:t>-Image preprocessing</a:t>
            </a:r>
          </a:p>
        </p:txBody>
      </p:sp>
      <p:sp>
        <p:nvSpPr>
          <p:cNvPr id="6" name="TextBox 5">
            <a:extLst>
              <a:ext uri="{FF2B5EF4-FFF2-40B4-BE49-F238E27FC236}">
                <a16:creationId xmlns:a16="http://schemas.microsoft.com/office/drawing/2014/main" id="{B5A144B6-E4F6-1546-1E7B-00B8A442FC3D}"/>
              </a:ext>
            </a:extLst>
          </p:cNvPr>
          <p:cNvSpPr txBox="1"/>
          <p:nvPr/>
        </p:nvSpPr>
        <p:spPr>
          <a:xfrm>
            <a:off x="408916" y="593984"/>
            <a:ext cx="2436886" cy="307777"/>
          </a:xfrm>
          <a:prstGeom prst="rect">
            <a:avLst/>
          </a:prstGeom>
          <a:noFill/>
        </p:spPr>
        <p:txBody>
          <a:bodyPr wrap="none" rtlCol="0">
            <a:spAutoFit/>
          </a:bodyPr>
          <a:lstStyle/>
          <a:p>
            <a:r>
              <a:rPr lang="en-VN" b="1" dirty="0">
                <a:latin typeface="Playfair Display" pitchFamily="2" charset="77"/>
              </a:rPr>
              <a:t>a) Encoder </a:t>
            </a:r>
            <a:r>
              <a:rPr lang="en-US" b="1" dirty="0">
                <a:latin typeface="Playfair Display" pitchFamily="2" charset="77"/>
              </a:rPr>
              <a:t>EfficientNet_v2</a:t>
            </a:r>
            <a:r>
              <a:rPr lang="en-VN" b="1" dirty="0">
                <a:latin typeface="Playfair Display" pitchFamily="2" charset="77"/>
              </a:rPr>
              <a:t> </a:t>
            </a:r>
          </a:p>
        </p:txBody>
      </p:sp>
      <p:sp>
        <p:nvSpPr>
          <p:cNvPr id="2" name="TextBox 1">
            <a:extLst>
              <a:ext uri="{FF2B5EF4-FFF2-40B4-BE49-F238E27FC236}">
                <a16:creationId xmlns:a16="http://schemas.microsoft.com/office/drawing/2014/main" id="{A8B77282-04FD-0336-7334-3FDDB678701A}"/>
              </a:ext>
            </a:extLst>
          </p:cNvPr>
          <p:cNvSpPr txBox="1"/>
          <p:nvPr/>
        </p:nvSpPr>
        <p:spPr>
          <a:xfrm>
            <a:off x="1485315" y="1834110"/>
            <a:ext cx="747320" cy="307777"/>
          </a:xfrm>
          <a:prstGeom prst="rect">
            <a:avLst/>
          </a:prstGeom>
          <a:noFill/>
        </p:spPr>
        <p:txBody>
          <a:bodyPr wrap="none" rtlCol="0">
            <a:spAutoFit/>
          </a:bodyPr>
          <a:lstStyle/>
          <a:p>
            <a:r>
              <a:rPr lang="en-VN" dirty="0">
                <a:latin typeface="Playfair Display" pitchFamily="2" charset="77"/>
              </a:rPr>
              <a:t>Resize </a:t>
            </a:r>
          </a:p>
        </p:txBody>
      </p:sp>
      <p:sp>
        <p:nvSpPr>
          <p:cNvPr id="10" name="TextBox 9">
            <a:extLst>
              <a:ext uri="{FF2B5EF4-FFF2-40B4-BE49-F238E27FC236}">
                <a16:creationId xmlns:a16="http://schemas.microsoft.com/office/drawing/2014/main" id="{BBDDF5FE-BA08-0C26-75C5-EC530B02D0C1}"/>
              </a:ext>
            </a:extLst>
          </p:cNvPr>
          <p:cNvSpPr txBox="1"/>
          <p:nvPr/>
        </p:nvSpPr>
        <p:spPr>
          <a:xfrm>
            <a:off x="631019" y="2107694"/>
            <a:ext cx="2422458" cy="523220"/>
          </a:xfrm>
          <a:prstGeom prst="rect">
            <a:avLst/>
          </a:prstGeom>
          <a:noFill/>
        </p:spPr>
        <p:txBody>
          <a:bodyPr wrap="none" rtlCol="0">
            <a:spAutoFit/>
          </a:bodyPr>
          <a:lstStyle/>
          <a:p>
            <a:pPr algn="ctr"/>
            <a:r>
              <a:rPr lang="en-VN" dirty="0">
                <a:latin typeface="Playfair Display" pitchFamily="2" charset="77"/>
              </a:rPr>
              <a:t>Normalize</a:t>
            </a:r>
          </a:p>
          <a:p>
            <a:pPr algn="ctr"/>
            <a:r>
              <a:rPr lang="en-VN" dirty="0">
                <a:latin typeface="Playfair Display" pitchFamily="2" charset="77"/>
              </a:rPr>
              <a:t>(Use </a:t>
            </a:r>
            <a:r>
              <a:rPr lang="en-US" dirty="0">
                <a:latin typeface="Playfair Display" pitchFamily="2" charset="77"/>
              </a:rPr>
              <a:t>mean/std of ImageNet)</a:t>
            </a:r>
            <a:endParaRPr lang="en-VN" dirty="0">
              <a:latin typeface="Playfair Display" pitchFamily="2" charset="77"/>
            </a:endParaRPr>
          </a:p>
        </p:txBody>
      </p:sp>
      <p:sp>
        <p:nvSpPr>
          <p:cNvPr id="11" name="TextBox 10">
            <a:extLst>
              <a:ext uri="{FF2B5EF4-FFF2-40B4-BE49-F238E27FC236}">
                <a16:creationId xmlns:a16="http://schemas.microsoft.com/office/drawing/2014/main" id="{7EACD671-0F6A-56B8-94A6-0FB185631368}"/>
              </a:ext>
            </a:extLst>
          </p:cNvPr>
          <p:cNvSpPr txBox="1"/>
          <p:nvPr/>
        </p:nvSpPr>
        <p:spPr>
          <a:xfrm>
            <a:off x="775678" y="2829764"/>
            <a:ext cx="1609736" cy="307777"/>
          </a:xfrm>
          <a:prstGeom prst="rect">
            <a:avLst/>
          </a:prstGeom>
          <a:noFill/>
        </p:spPr>
        <p:txBody>
          <a:bodyPr wrap="none" rtlCol="0">
            <a:spAutoFit/>
          </a:bodyPr>
          <a:lstStyle/>
          <a:p>
            <a:r>
              <a:rPr lang="en-US" dirty="0">
                <a:latin typeface="Playfair Display" pitchFamily="2" charset="77"/>
              </a:rPr>
              <a:t>Convert to tensor</a:t>
            </a:r>
            <a:endParaRPr lang="en-VN" dirty="0">
              <a:latin typeface="Playfair Display" pitchFamily="2" charset="77"/>
            </a:endParaRPr>
          </a:p>
        </p:txBody>
      </p:sp>
      <p:grpSp>
        <p:nvGrpSpPr>
          <p:cNvPr id="13" name="Group 12">
            <a:extLst>
              <a:ext uri="{FF2B5EF4-FFF2-40B4-BE49-F238E27FC236}">
                <a16:creationId xmlns:a16="http://schemas.microsoft.com/office/drawing/2014/main" id="{7BAC4983-CE2C-D371-F1CE-348399E40356}"/>
              </a:ext>
            </a:extLst>
          </p:cNvPr>
          <p:cNvGrpSpPr/>
          <p:nvPr/>
        </p:nvGrpSpPr>
        <p:grpSpPr>
          <a:xfrm>
            <a:off x="3520888" y="1154840"/>
            <a:ext cx="4864100" cy="2596590"/>
            <a:chOff x="3520888" y="1154840"/>
            <a:chExt cx="4864100" cy="2596590"/>
          </a:xfrm>
        </p:grpSpPr>
        <p:pic>
          <p:nvPicPr>
            <p:cNvPr id="9" name="Picture 8">
              <a:extLst>
                <a:ext uri="{FF2B5EF4-FFF2-40B4-BE49-F238E27FC236}">
                  <a16:creationId xmlns:a16="http://schemas.microsoft.com/office/drawing/2014/main" id="{9E08E944-C52D-B357-91F4-B7F1B788DB5A}"/>
                </a:ext>
              </a:extLst>
            </p:cNvPr>
            <p:cNvPicPr>
              <a:picLocks noChangeAspect="1"/>
            </p:cNvPicPr>
            <p:nvPr/>
          </p:nvPicPr>
          <p:blipFill>
            <a:blip r:embed="rId2"/>
            <a:stretch>
              <a:fillRect/>
            </a:stretch>
          </p:blipFill>
          <p:spPr>
            <a:xfrm>
              <a:off x="3520888" y="1154840"/>
              <a:ext cx="4864100" cy="2578100"/>
            </a:xfrm>
            <a:prstGeom prst="rect">
              <a:avLst/>
            </a:prstGeom>
          </p:spPr>
        </p:pic>
        <p:sp>
          <p:nvSpPr>
            <p:cNvPr id="12" name="TextBox 11">
              <a:extLst>
                <a:ext uri="{FF2B5EF4-FFF2-40B4-BE49-F238E27FC236}">
                  <a16:creationId xmlns:a16="http://schemas.microsoft.com/office/drawing/2014/main" id="{58261047-B792-4978-DDE9-B5CAC5D0421B}"/>
                </a:ext>
              </a:extLst>
            </p:cNvPr>
            <p:cNvSpPr txBox="1"/>
            <p:nvPr/>
          </p:nvSpPr>
          <p:spPr>
            <a:xfrm>
              <a:off x="3667327" y="3443653"/>
              <a:ext cx="958917" cy="307777"/>
            </a:xfrm>
            <a:prstGeom prst="rect">
              <a:avLst/>
            </a:prstGeom>
            <a:noFill/>
          </p:spPr>
          <p:txBody>
            <a:bodyPr wrap="none" rtlCol="0">
              <a:spAutoFit/>
            </a:bodyPr>
            <a:lstStyle/>
            <a:p>
              <a:r>
                <a:rPr lang="en-VN" dirty="0">
                  <a:latin typeface="Playfair Display" pitchFamily="2" charset="77"/>
                </a:rPr>
                <a:t>…………….</a:t>
              </a:r>
            </a:p>
          </p:txBody>
        </p:sp>
      </p:grpSp>
      <p:cxnSp>
        <p:nvCxnSpPr>
          <p:cNvPr id="15" name="Straight Arrow Connector 14">
            <a:extLst>
              <a:ext uri="{FF2B5EF4-FFF2-40B4-BE49-F238E27FC236}">
                <a16:creationId xmlns:a16="http://schemas.microsoft.com/office/drawing/2014/main" id="{9E548887-4BBD-4805-CC0E-82AF26BA98F6}"/>
              </a:ext>
            </a:extLst>
          </p:cNvPr>
          <p:cNvCxnSpPr/>
          <p:nvPr/>
        </p:nvCxnSpPr>
        <p:spPr>
          <a:xfrm>
            <a:off x="2311328" y="2027813"/>
            <a:ext cx="15351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EDE986-BBC9-CF8A-0DC1-1502948C561C}"/>
              </a:ext>
            </a:extLst>
          </p:cNvPr>
          <p:cNvCxnSpPr/>
          <p:nvPr/>
        </p:nvCxnSpPr>
        <p:spPr>
          <a:xfrm>
            <a:off x="2311328" y="2286155"/>
            <a:ext cx="15351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47595F-938F-5353-3612-8D47FB3C7B60}"/>
              </a:ext>
            </a:extLst>
          </p:cNvPr>
          <p:cNvCxnSpPr/>
          <p:nvPr/>
        </p:nvCxnSpPr>
        <p:spPr>
          <a:xfrm>
            <a:off x="2311328" y="3011270"/>
            <a:ext cx="15351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F31153-576B-C72C-2BE0-4651CCDE6B14}"/>
              </a:ext>
            </a:extLst>
          </p:cNvPr>
          <p:cNvSpPr txBox="1"/>
          <p:nvPr/>
        </p:nvSpPr>
        <p:spPr>
          <a:xfrm>
            <a:off x="8071675" y="4772659"/>
            <a:ext cx="35298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23</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22594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E4481-49F0-A551-3454-D9D0BE7DE64C}"/>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129D7D65-96D0-4E71-888A-7D8C5DE374B0}"/>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4" name="TextBox 3">
            <a:extLst>
              <a:ext uri="{FF2B5EF4-FFF2-40B4-BE49-F238E27FC236}">
                <a16:creationId xmlns:a16="http://schemas.microsoft.com/office/drawing/2014/main" id="{2C7333AE-D609-AD22-6969-2967AC8FB89F}"/>
              </a:ext>
            </a:extLst>
          </p:cNvPr>
          <p:cNvSpPr txBox="1"/>
          <p:nvPr/>
        </p:nvSpPr>
        <p:spPr>
          <a:xfrm>
            <a:off x="802301" y="901761"/>
            <a:ext cx="3448380" cy="307777"/>
          </a:xfrm>
          <a:prstGeom prst="rect">
            <a:avLst/>
          </a:prstGeom>
          <a:noFill/>
        </p:spPr>
        <p:txBody>
          <a:bodyPr wrap="none" rtlCol="0">
            <a:spAutoFit/>
          </a:bodyPr>
          <a:lstStyle/>
          <a:p>
            <a:r>
              <a:rPr lang="en-US" dirty="0">
                <a:latin typeface="Playfair Display" pitchFamily="2" charset="77"/>
              </a:rPr>
              <a:t>- Feature Extraction with EfficientNetV2</a:t>
            </a:r>
            <a:endParaRPr lang="en-VN" dirty="0">
              <a:latin typeface="Playfair Display" pitchFamily="2" charset="77"/>
            </a:endParaRPr>
          </a:p>
        </p:txBody>
      </p:sp>
      <p:sp>
        <p:nvSpPr>
          <p:cNvPr id="6" name="TextBox 5">
            <a:extLst>
              <a:ext uri="{FF2B5EF4-FFF2-40B4-BE49-F238E27FC236}">
                <a16:creationId xmlns:a16="http://schemas.microsoft.com/office/drawing/2014/main" id="{17227CAB-1B19-6D55-07E9-AE958B8E21FF}"/>
              </a:ext>
            </a:extLst>
          </p:cNvPr>
          <p:cNvSpPr txBox="1"/>
          <p:nvPr/>
        </p:nvSpPr>
        <p:spPr>
          <a:xfrm>
            <a:off x="408916" y="593984"/>
            <a:ext cx="2436886" cy="307777"/>
          </a:xfrm>
          <a:prstGeom prst="rect">
            <a:avLst/>
          </a:prstGeom>
          <a:noFill/>
        </p:spPr>
        <p:txBody>
          <a:bodyPr wrap="none" rtlCol="0">
            <a:spAutoFit/>
          </a:bodyPr>
          <a:lstStyle/>
          <a:p>
            <a:r>
              <a:rPr lang="en-VN" b="1" dirty="0">
                <a:latin typeface="Playfair Display" pitchFamily="2" charset="77"/>
              </a:rPr>
              <a:t>a) Encoder </a:t>
            </a:r>
            <a:r>
              <a:rPr lang="en-US" b="1" dirty="0">
                <a:latin typeface="Playfair Display" pitchFamily="2" charset="77"/>
              </a:rPr>
              <a:t>EfficientNet_v2</a:t>
            </a:r>
            <a:r>
              <a:rPr lang="en-VN" b="1" dirty="0">
                <a:latin typeface="Playfair Display" pitchFamily="2" charset="77"/>
              </a:rPr>
              <a:t> </a:t>
            </a:r>
          </a:p>
        </p:txBody>
      </p:sp>
      <p:pic>
        <p:nvPicPr>
          <p:cNvPr id="1026" name="Picture 2" descr="Architecture of EfficientNetV2 [9]. | Download Scientific Diagram">
            <a:extLst>
              <a:ext uri="{FF2B5EF4-FFF2-40B4-BE49-F238E27FC236}">
                <a16:creationId xmlns:a16="http://schemas.microsoft.com/office/drawing/2014/main" id="{DD921D80-4261-91F8-49BC-A987AC501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451" y="1515679"/>
            <a:ext cx="6086007" cy="21121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13D72D-B20D-5D5A-223A-124E505B5248}"/>
              </a:ext>
            </a:extLst>
          </p:cNvPr>
          <p:cNvSpPr txBox="1"/>
          <p:nvPr/>
        </p:nvSpPr>
        <p:spPr>
          <a:xfrm>
            <a:off x="3120470" y="3833321"/>
            <a:ext cx="2375971" cy="307777"/>
          </a:xfrm>
          <a:prstGeom prst="rect">
            <a:avLst/>
          </a:prstGeom>
          <a:noFill/>
        </p:spPr>
        <p:txBody>
          <a:bodyPr wrap="none" rtlCol="0">
            <a:spAutoFit/>
          </a:bodyPr>
          <a:lstStyle/>
          <a:p>
            <a:r>
              <a:rPr lang="en-US" dirty="0">
                <a:latin typeface="Playfair Display" pitchFamily="2" charset="77"/>
              </a:rPr>
              <a:t>EfficientnetV</a:t>
            </a:r>
            <a:r>
              <a:rPr lang="en-US" dirty="0">
                <a:latin typeface="Times New Roman" panose="02020603050405020304" pitchFamily="18" charset="0"/>
                <a:cs typeface="Times New Roman" panose="02020603050405020304" pitchFamily="18" charset="0"/>
              </a:rPr>
              <a:t>2</a:t>
            </a:r>
            <a:r>
              <a:rPr lang="en-US" dirty="0">
                <a:latin typeface="Playfair Display" pitchFamily="2" charset="77"/>
              </a:rPr>
              <a:t> architecture</a:t>
            </a:r>
            <a:endParaRPr lang="en-VN" dirty="0">
              <a:latin typeface="Playfair Display" pitchFamily="2" charset="77"/>
            </a:endParaRPr>
          </a:p>
        </p:txBody>
      </p:sp>
      <p:sp>
        <p:nvSpPr>
          <p:cNvPr id="8" name="TextBox 7">
            <a:extLst>
              <a:ext uri="{FF2B5EF4-FFF2-40B4-BE49-F238E27FC236}">
                <a16:creationId xmlns:a16="http://schemas.microsoft.com/office/drawing/2014/main" id="{B81AB565-5C4D-D2ED-1E0A-D1A166DAE33E}"/>
              </a:ext>
            </a:extLst>
          </p:cNvPr>
          <p:cNvSpPr txBox="1"/>
          <p:nvPr/>
        </p:nvSpPr>
        <p:spPr>
          <a:xfrm>
            <a:off x="1217912" y="1211007"/>
            <a:ext cx="5500224" cy="3539430"/>
          </a:xfrm>
          <a:prstGeom prst="rect">
            <a:avLst/>
          </a:prstGeom>
          <a:noFill/>
        </p:spPr>
        <p:txBody>
          <a:bodyPr wrap="none" rtlCol="0">
            <a:spAutoFit/>
          </a:bodyPr>
          <a:lstStyle/>
          <a:p>
            <a:r>
              <a:rPr lang="en-US" dirty="0">
                <a:latin typeface="Playfair Display" pitchFamily="2" charset="77"/>
              </a:rPr>
              <a:t>+ U</a:t>
            </a:r>
            <a:r>
              <a:rPr lang="en-VN" dirty="0">
                <a:latin typeface="Playfair Display" pitchFamily="2" charset="77"/>
              </a:rPr>
              <a:t>se fine-tune </a:t>
            </a:r>
            <a:r>
              <a:rPr lang="en-US" dirty="0">
                <a:latin typeface="Playfair Display" pitchFamily="2" charset="77"/>
              </a:rPr>
              <a:t>EfficientNetV2(S) to Extract Feature (use ‘feature’)</a:t>
            </a: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r>
              <a:rPr lang="en-US" dirty="0">
                <a:latin typeface="Playfair Display" pitchFamily="2" charset="77"/>
              </a:rPr>
              <a:t>+ Create image embedding</a:t>
            </a:r>
            <a:endParaRPr lang="en-VN" dirty="0">
              <a:latin typeface="Playfair Display" pitchFamily="2" charset="77"/>
            </a:endParaRPr>
          </a:p>
        </p:txBody>
      </p:sp>
      <p:sp>
        <p:nvSpPr>
          <p:cNvPr id="9" name="TextBox 8">
            <a:extLst>
              <a:ext uri="{FF2B5EF4-FFF2-40B4-BE49-F238E27FC236}">
                <a16:creationId xmlns:a16="http://schemas.microsoft.com/office/drawing/2014/main" id="{C5AF8187-19C2-639F-4694-BF07FAA2C1DD}"/>
              </a:ext>
            </a:extLst>
          </p:cNvPr>
          <p:cNvSpPr txBox="1"/>
          <p:nvPr/>
        </p:nvSpPr>
        <p:spPr>
          <a:xfrm>
            <a:off x="8071675" y="4772659"/>
            <a:ext cx="35939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24</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80766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21869-5281-A2F5-E295-DFC836A10B4C}"/>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E6852094-2D5A-5CD6-D797-B502117E3CC8}"/>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6" name="TextBox 5">
            <a:extLst>
              <a:ext uri="{FF2B5EF4-FFF2-40B4-BE49-F238E27FC236}">
                <a16:creationId xmlns:a16="http://schemas.microsoft.com/office/drawing/2014/main" id="{659D0627-7D2D-6C4F-441F-539AF098146B}"/>
              </a:ext>
            </a:extLst>
          </p:cNvPr>
          <p:cNvSpPr txBox="1"/>
          <p:nvPr/>
        </p:nvSpPr>
        <p:spPr>
          <a:xfrm>
            <a:off x="408916" y="593984"/>
            <a:ext cx="2436886" cy="307777"/>
          </a:xfrm>
          <a:prstGeom prst="rect">
            <a:avLst/>
          </a:prstGeom>
          <a:noFill/>
        </p:spPr>
        <p:txBody>
          <a:bodyPr wrap="none" rtlCol="0">
            <a:spAutoFit/>
          </a:bodyPr>
          <a:lstStyle/>
          <a:p>
            <a:r>
              <a:rPr lang="en-VN" b="1" dirty="0">
                <a:latin typeface="Playfair Display" pitchFamily="2" charset="77"/>
              </a:rPr>
              <a:t>a) Encoder </a:t>
            </a:r>
            <a:r>
              <a:rPr lang="en-US" b="1" dirty="0">
                <a:latin typeface="Playfair Display" pitchFamily="2" charset="77"/>
              </a:rPr>
              <a:t>EfficientNet_v2</a:t>
            </a:r>
            <a:r>
              <a:rPr lang="en-VN" b="1" dirty="0">
                <a:latin typeface="Playfair Display" pitchFamily="2" charset="77"/>
              </a:rPr>
              <a:t> </a:t>
            </a:r>
          </a:p>
        </p:txBody>
      </p:sp>
      <p:pic>
        <p:nvPicPr>
          <p:cNvPr id="2" name="Hình ảnh 3" descr="Ảnh có chứa văn bản, biểu đồ, hình vẽ&#10;&#10;Mô tả được tự động tạo">
            <a:extLst>
              <a:ext uri="{FF2B5EF4-FFF2-40B4-BE49-F238E27FC236}">
                <a16:creationId xmlns:a16="http://schemas.microsoft.com/office/drawing/2014/main" id="{C62A424C-FEA9-31BF-3EFE-B265DFF9EAA5}"/>
              </a:ext>
            </a:extLst>
          </p:cNvPr>
          <p:cNvPicPr>
            <a:picLocks noChangeAspect="1"/>
          </p:cNvPicPr>
          <p:nvPr/>
        </p:nvPicPr>
        <p:blipFill>
          <a:blip r:embed="rId2"/>
          <a:stretch>
            <a:fillRect/>
          </a:stretch>
        </p:blipFill>
        <p:spPr>
          <a:xfrm>
            <a:off x="880733" y="989619"/>
            <a:ext cx="3380183" cy="3449217"/>
          </a:xfrm>
          <a:prstGeom prst="rect">
            <a:avLst/>
          </a:prstGeom>
        </p:spPr>
      </p:pic>
      <p:pic>
        <p:nvPicPr>
          <p:cNvPr id="5" name="Hình ảnh 3" descr="Ảnh có chứa văn bản, biểu đồ, hàng, Sơ đồ&#10;&#10;Mô tả được tự động tạo">
            <a:extLst>
              <a:ext uri="{FF2B5EF4-FFF2-40B4-BE49-F238E27FC236}">
                <a16:creationId xmlns:a16="http://schemas.microsoft.com/office/drawing/2014/main" id="{BBDDC507-2D93-A765-9C64-A3AAD5E1A638}"/>
              </a:ext>
            </a:extLst>
          </p:cNvPr>
          <p:cNvPicPr>
            <a:picLocks noChangeAspect="1"/>
          </p:cNvPicPr>
          <p:nvPr/>
        </p:nvPicPr>
        <p:blipFill>
          <a:blip r:embed="rId3"/>
          <a:stretch>
            <a:fillRect/>
          </a:stretch>
        </p:blipFill>
        <p:spPr>
          <a:xfrm>
            <a:off x="5010613" y="989619"/>
            <a:ext cx="3300739" cy="2561330"/>
          </a:xfrm>
          <a:prstGeom prst="rect">
            <a:avLst/>
          </a:prstGeom>
        </p:spPr>
      </p:pic>
      <p:pic>
        <p:nvPicPr>
          <p:cNvPr id="9" name="Hình ảnh 4" descr="Ảnh có chứa văn bản, Phông chữ, ảnh chụp màn hình, số&#10;&#10;Mô tả được tự động tạo">
            <a:extLst>
              <a:ext uri="{FF2B5EF4-FFF2-40B4-BE49-F238E27FC236}">
                <a16:creationId xmlns:a16="http://schemas.microsoft.com/office/drawing/2014/main" id="{B30D81FA-EA21-C761-8FE6-6803A0B09D72}"/>
              </a:ext>
            </a:extLst>
          </p:cNvPr>
          <p:cNvPicPr>
            <a:picLocks noChangeAspect="1"/>
          </p:cNvPicPr>
          <p:nvPr/>
        </p:nvPicPr>
        <p:blipFill>
          <a:blip r:embed="rId4"/>
          <a:stretch>
            <a:fillRect/>
          </a:stretch>
        </p:blipFill>
        <p:spPr>
          <a:xfrm>
            <a:off x="5010613" y="3550949"/>
            <a:ext cx="3296420" cy="887887"/>
          </a:xfrm>
          <a:prstGeom prst="rect">
            <a:avLst/>
          </a:prstGeom>
        </p:spPr>
      </p:pic>
      <p:sp>
        <p:nvSpPr>
          <p:cNvPr id="10" name="TextBox 9">
            <a:extLst>
              <a:ext uri="{FF2B5EF4-FFF2-40B4-BE49-F238E27FC236}">
                <a16:creationId xmlns:a16="http://schemas.microsoft.com/office/drawing/2014/main" id="{0D24E0B4-AE1C-41E5-1039-3AE5DBFDE07B}"/>
              </a:ext>
            </a:extLst>
          </p:cNvPr>
          <p:cNvSpPr txBox="1"/>
          <p:nvPr/>
        </p:nvSpPr>
        <p:spPr>
          <a:xfrm>
            <a:off x="8071675" y="4772659"/>
            <a:ext cx="344966"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25</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588509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1">
            <a:extLst>
              <a:ext uri="{FF2B5EF4-FFF2-40B4-BE49-F238E27FC236}">
                <a16:creationId xmlns:a16="http://schemas.microsoft.com/office/drawing/2014/main" id="{FA4D6D4A-6C12-64EC-EC6D-778D7A21F4D7}"/>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4" name="TextBox 3">
            <a:extLst>
              <a:ext uri="{FF2B5EF4-FFF2-40B4-BE49-F238E27FC236}">
                <a16:creationId xmlns:a16="http://schemas.microsoft.com/office/drawing/2014/main" id="{D5011C49-D3C8-71BF-119D-5898CCC5FC53}"/>
              </a:ext>
            </a:extLst>
          </p:cNvPr>
          <p:cNvSpPr txBox="1"/>
          <p:nvPr/>
        </p:nvSpPr>
        <p:spPr>
          <a:xfrm>
            <a:off x="173181" y="1032295"/>
            <a:ext cx="2020105" cy="307777"/>
          </a:xfrm>
          <a:prstGeom prst="rect">
            <a:avLst/>
          </a:prstGeom>
          <a:noFill/>
        </p:spPr>
        <p:txBody>
          <a:bodyPr wrap="none" rtlCol="0">
            <a:spAutoFit/>
          </a:bodyPr>
          <a:lstStyle/>
          <a:p>
            <a:r>
              <a:rPr lang="en-VN" dirty="0">
                <a:latin typeface="Playfair Display" pitchFamily="2" charset="77"/>
              </a:rPr>
              <a:t>Caption preprocessing</a:t>
            </a:r>
          </a:p>
        </p:txBody>
      </p:sp>
      <p:sp>
        <p:nvSpPr>
          <p:cNvPr id="5" name="TextBox 4">
            <a:extLst>
              <a:ext uri="{FF2B5EF4-FFF2-40B4-BE49-F238E27FC236}">
                <a16:creationId xmlns:a16="http://schemas.microsoft.com/office/drawing/2014/main" id="{469E70E0-35AE-24F0-66D9-C41C55D54616}"/>
              </a:ext>
            </a:extLst>
          </p:cNvPr>
          <p:cNvSpPr txBox="1"/>
          <p:nvPr/>
        </p:nvSpPr>
        <p:spPr>
          <a:xfrm>
            <a:off x="341253" y="1470606"/>
            <a:ext cx="4070345" cy="2677656"/>
          </a:xfrm>
          <a:prstGeom prst="rect">
            <a:avLst/>
          </a:prstGeom>
          <a:noFill/>
        </p:spPr>
        <p:txBody>
          <a:bodyPr wrap="none" rtlCol="0">
            <a:spAutoFit/>
          </a:bodyPr>
          <a:lstStyle/>
          <a:p>
            <a:r>
              <a:rPr lang="en-VN" dirty="0">
                <a:latin typeface="Playfair Display" pitchFamily="2" charset="77"/>
              </a:rPr>
              <a:t>+ Adding special token: </a:t>
            </a:r>
            <a:r>
              <a:rPr lang="en-US" dirty="0">
                <a:latin typeface="Playfair Display" pitchFamily="2" charset="77"/>
              </a:rPr>
              <a:t>&lt;start&gt;, &lt;end&gt;, &lt;pad&gt;</a:t>
            </a: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r>
              <a:rPr lang="en-US" dirty="0">
                <a:latin typeface="Playfair Display" pitchFamily="2" charset="77"/>
              </a:rPr>
              <a:t>+ Create vocabulary: </a:t>
            </a:r>
            <a:r>
              <a:rPr lang="en-US" dirty="0" err="1">
                <a:latin typeface="Playfair Display" pitchFamily="2" charset="77"/>
              </a:rPr>
              <a:t>word_to_idx</a:t>
            </a:r>
            <a:r>
              <a:rPr lang="en-US" dirty="0">
                <a:latin typeface="Playfair Display" pitchFamily="2" charset="77"/>
              </a:rPr>
              <a:t>, </a:t>
            </a:r>
            <a:r>
              <a:rPr lang="en-US" dirty="0" err="1">
                <a:latin typeface="Playfair Display" pitchFamily="2" charset="77"/>
              </a:rPr>
              <a:t>idx_to_word</a:t>
            </a:r>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endParaRPr lang="en-US" dirty="0">
              <a:latin typeface="Playfair Display" pitchFamily="2" charset="77"/>
            </a:endParaRPr>
          </a:p>
          <a:p>
            <a:r>
              <a:rPr lang="en-US" dirty="0">
                <a:latin typeface="Playfair Display" pitchFamily="2" charset="77"/>
              </a:rPr>
              <a:t>+ Create Token Sequences</a:t>
            </a:r>
          </a:p>
          <a:p>
            <a:endParaRPr lang="en-VN" dirty="0">
              <a:latin typeface="Playfair Display" pitchFamily="2" charset="77"/>
            </a:endParaRPr>
          </a:p>
          <a:p>
            <a:endParaRPr lang="en-VN" dirty="0">
              <a:latin typeface="Playfair Display" pitchFamily="2" charset="77"/>
            </a:endParaRPr>
          </a:p>
          <a:p>
            <a:r>
              <a:rPr lang="en-VN" dirty="0">
                <a:latin typeface="Playfair Display" pitchFamily="2" charset="77"/>
              </a:rPr>
              <a:t>+</a:t>
            </a:r>
            <a:r>
              <a:rPr lang="en-US" dirty="0">
                <a:latin typeface="Playfair Display" pitchFamily="2" charset="77"/>
              </a:rPr>
              <a:t> Token Embedding</a:t>
            </a:r>
            <a:endParaRPr lang="en-VN" dirty="0">
              <a:latin typeface="Playfair Display" pitchFamily="2" charset="77"/>
            </a:endParaRPr>
          </a:p>
        </p:txBody>
      </p:sp>
      <p:sp>
        <p:nvSpPr>
          <p:cNvPr id="6" name="TextBox 5">
            <a:extLst>
              <a:ext uri="{FF2B5EF4-FFF2-40B4-BE49-F238E27FC236}">
                <a16:creationId xmlns:a16="http://schemas.microsoft.com/office/drawing/2014/main" id="{62680B12-BB24-56D5-9AE5-47B0586FFB91}"/>
              </a:ext>
            </a:extLst>
          </p:cNvPr>
          <p:cNvSpPr txBox="1"/>
          <p:nvPr/>
        </p:nvSpPr>
        <p:spPr>
          <a:xfrm>
            <a:off x="408916" y="593984"/>
            <a:ext cx="2246128" cy="307777"/>
          </a:xfrm>
          <a:prstGeom prst="rect">
            <a:avLst/>
          </a:prstGeom>
          <a:noFill/>
        </p:spPr>
        <p:txBody>
          <a:bodyPr wrap="none" rtlCol="0">
            <a:spAutoFit/>
          </a:bodyPr>
          <a:lstStyle/>
          <a:p>
            <a:r>
              <a:rPr lang="en-VN" b="1" dirty="0">
                <a:latin typeface="Playfair Display" pitchFamily="2" charset="77"/>
              </a:rPr>
              <a:t>b) Decoder Transformer </a:t>
            </a:r>
          </a:p>
        </p:txBody>
      </p:sp>
      <p:pic>
        <p:nvPicPr>
          <p:cNvPr id="7" name="Picture 6">
            <a:extLst>
              <a:ext uri="{FF2B5EF4-FFF2-40B4-BE49-F238E27FC236}">
                <a16:creationId xmlns:a16="http://schemas.microsoft.com/office/drawing/2014/main" id="{32EFB875-D315-A778-E953-11225B6C7A29}"/>
              </a:ext>
            </a:extLst>
          </p:cNvPr>
          <p:cNvPicPr>
            <a:picLocks noChangeAspect="1"/>
          </p:cNvPicPr>
          <p:nvPr/>
        </p:nvPicPr>
        <p:blipFill>
          <a:blip r:embed="rId2"/>
          <a:stretch>
            <a:fillRect/>
          </a:stretch>
        </p:blipFill>
        <p:spPr>
          <a:xfrm>
            <a:off x="4336257" y="1276642"/>
            <a:ext cx="4530436" cy="648245"/>
          </a:xfrm>
          <a:prstGeom prst="rect">
            <a:avLst/>
          </a:prstGeom>
        </p:spPr>
      </p:pic>
      <p:pic>
        <p:nvPicPr>
          <p:cNvPr id="8" name="Picture 7">
            <a:extLst>
              <a:ext uri="{FF2B5EF4-FFF2-40B4-BE49-F238E27FC236}">
                <a16:creationId xmlns:a16="http://schemas.microsoft.com/office/drawing/2014/main" id="{948F9CA7-84A5-1318-8164-F7958D3F248B}"/>
              </a:ext>
            </a:extLst>
          </p:cNvPr>
          <p:cNvPicPr>
            <a:picLocks noChangeAspect="1"/>
          </p:cNvPicPr>
          <p:nvPr/>
        </p:nvPicPr>
        <p:blipFill>
          <a:blip r:embed="rId3"/>
          <a:stretch>
            <a:fillRect/>
          </a:stretch>
        </p:blipFill>
        <p:spPr>
          <a:xfrm>
            <a:off x="4336257" y="2118851"/>
            <a:ext cx="4530436" cy="648246"/>
          </a:xfrm>
          <a:prstGeom prst="rect">
            <a:avLst/>
          </a:prstGeom>
        </p:spPr>
      </p:pic>
      <p:sp>
        <p:nvSpPr>
          <p:cNvPr id="9" name="TextBox 8">
            <a:extLst>
              <a:ext uri="{FF2B5EF4-FFF2-40B4-BE49-F238E27FC236}">
                <a16:creationId xmlns:a16="http://schemas.microsoft.com/office/drawing/2014/main" id="{E85ACFED-B4B3-5E90-2D99-D044A34B05FC}"/>
              </a:ext>
            </a:extLst>
          </p:cNvPr>
          <p:cNvSpPr txBox="1"/>
          <p:nvPr/>
        </p:nvSpPr>
        <p:spPr>
          <a:xfrm>
            <a:off x="1313470" y="2858888"/>
            <a:ext cx="7035900" cy="954107"/>
          </a:xfrm>
          <a:prstGeom prst="rect">
            <a:avLst/>
          </a:prstGeom>
          <a:noFill/>
        </p:spPr>
        <p:txBody>
          <a:bodyPr wrap="none" rtlCol="0">
            <a:spAutoFit/>
          </a:bodyPr>
          <a:lstStyle/>
          <a:p>
            <a:r>
              <a:rPr lang="en-VN" dirty="0">
                <a:latin typeface="Playfair Display" pitchFamily="2" charset="77"/>
              </a:rPr>
              <a:t>Ex: </a:t>
            </a:r>
            <a:r>
              <a:rPr lang="en-US" dirty="0">
                <a:latin typeface="Playfair Display" pitchFamily="2" charset="77"/>
              </a:rPr>
              <a:t>Vocabulary = {'&lt;start&gt;': </a:t>
            </a:r>
            <a:r>
              <a:rPr lang="en-US" dirty="0">
                <a:latin typeface="Times New Roman" panose="02020603050405020304" pitchFamily="18" charset="0"/>
                <a:cs typeface="Times New Roman" panose="02020603050405020304" pitchFamily="18" charset="0"/>
              </a:rPr>
              <a:t>0</a:t>
            </a:r>
            <a:r>
              <a:rPr lang="en-US" dirty="0">
                <a:latin typeface="Playfair Display" pitchFamily="2" charset="77"/>
              </a:rPr>
              <a:t>, '&lt;end&gt;': </a:t>
            </a:r>
            <a:r>
              <a:rPr lang="en-US" dirty="0">
                <a:latin typeface="Times New Roman" panose="02020603050405020304" pitchFamily="18" charset="0"/>
                <a:cs typeface="Times New Roman" panose="02020603050405020304" pitchFamily="18" charset="0"/>
              </a:rPr>
              <a:t>1</a:t>
            </a:r>
            <a:r>
              <a:rPr lang="en-US" dirty="0">
                <a:latin typeface="Playfair Display" pitchFamily="2" charset="77"/>
              </a:rPr>
              <a:t>, '&lt;pad&gt;': </a:t>
            </a:r>
            <a:r>
              <a:rPr lang="en-US" dirty="0">
                <a:latin typeface="Times New Roman" panose="02020603050405020304" pitchFamily="18" charset="0"/>
                <a:cs typeface="Times New Roman" panose="02020603050405020304" pitchFamily="18" charset="0"/>
              </a:rPr>
              <a:t>2</a:t>
            </a:r>
            <a:r>
              <a:rPr lang="en-US" dirty="0">
                <a:latin typeface="Playfair Display" pitchFamily="2" charset="77"/>
              </a:rPr>
              <a:t>, 'con': </a:t>
            </a:r>
            <a:r>
              <a:rPr lang="en-US" dirty="0">
                <a:latin typeface="Times New Roman" panose="02020603050405020304" pitchFamily="18" charset="0"/>
                <a:cs typeface="Times New Roman" panose="02020603050405020304" pitchFamily="18" charset="0"/>
              </a:rPr>
              <a:t>3</a:t>
            </a:r>
            <a:r>
              <a:rPr lang="en-US" dirty="0">
                <a:latin typeface="Playfair Display" pitchFamily="2" charset="77"/>
              </a:rPr>
              <a:t>, '</a:t>
            </a:r>
            <a:r>
              <a:rPr lang="en-US" dirty="0" err="1">
                <a:latin typeface="Playfair Display" pitchFamily="2" charset="77"/>
              </a:rPr>
              <a:t>mèo</a:t>
            </a:r>
            <a:r>
              <a:rPr lang="en-US" dirty="0">
                <a:latin typeface="Playfair Display" pitchFamily="2" charset="77"/>
              </a:rPr>
              <a:t>': </a:t>
            </a:r>
            <a:r>
              <a:rPr lang="en-US" dirty="0">
                <a:latin typeface="Times New Roman" panose="02020603050405020304" pitchFamily="18" charset="0"/>
                <a:cs typeface="Times New Roman" panose="02020603050405020304" pitchFamily="18" charset="0"/>
              </a:rPr>
              <a:t>4</a:t>
            </a:r>
            <a:r>
              <a:rPr lang="en-US" dirty="0">
                <a:latin typeface="Playfair Display" pitchFamily="2" charset="77"/>
              </a:rPr>
              <a:t>, '</a:t>
            </a:r>
            <a:r>
              <a:rPr lang="en-US" dirty="0" err="1">
                <a:latin typeface="Playfair Display" pitchFamily="2" charset="77"/>
              </a:rPr>
              <a:t>đang</a:t>
            </a:r>
            <a:r>
              <a:rPr lang="en-US" dirty="0">
                <a:latin typeface="Playfair Display" pitchFamily="2" charset="77"/>
              </a:rPr>
              <a:t>': </a:t>
            </a:r>
            <a:r>
              <a:rPr lang="en-US" dirty="0">
                <a:latin typeface="Times New Roman" panose="02020603050405020304" pitchFamily="18" charset="0"/>
                <a:cs typeface="Times New Roman" panose="02020603050405020304" pitchFamily="18" charset="0"/>
              </a:rPr>
              <a:t>5</a:t>
            </a:r>
            <a:r>
              <a:rPr lang="en-US" dirty="0">
                <a:latin typeface="Playfair Display" pitchFamily="2" charset="77"/>
              </a:rPr>
              <a:t>, ‘</a:t>
            </a:r>
            <a:r>
              <a:rPr lang="en-US" dirty="0" err="1">
                <a:latin typeface="Playfair Display" pitchFamily="2" charset="77"/>
              </a:rPr>
              <a:t>nằm</a:t>
            </a:r>
            <a:r>
              <a:rPr lang="en-US" dirty="0">
                <a:latin typeface="Playfair Display" pitchFamily="2" charset="77"/>
              </a:rPr>
              <a:t>': 6}</a:t>
            </a:r>
          </a:p>
          <a:p>
            <a:endParaRPr lang="en-US" dirty="0">
              <a:latin typeface="Playfair Display" pitchFamily="2" charset="77"/>
            </a:endParaRPr>
          </a:p>
          <a:p>
            <a:endParaRPr lang="en-US" dirty="0">
              <a:latin typeface="Playfair Display" pitchFamily="2" charset="77"/>
            </a:endParaRPr>
          </a:p>
          <a:p>
            <a:r>
              <a:rPr lang="en-US" dirty="0">
                <a:latin typeface="Playfair Display" pitchFamily="2" charset="77"/>
              </a:rPr>
              <a:t>Ex: </a:t>
            </a:r>
            <a:r>
              <a:rPr lang="en-US" dirty="0"/>
              <a:t>"</a:t>
            </a:r>
            <a:r>
              <a:rPr lang="en-US" dirty="0">
                <a:latin typeface="Playfair Display" pitchFamily="2" charset="77"/>
              </a:rPr>
              <a:t>Con </a:t>
            </a:r>
            <a:r>
              <a:rPr lang="en-US" dirty="0" err="1">
                <a:latin typeface="Playfair Display" pitchFamily="2" charset="77"/>
              </a:rPr>
              <a:t>mèo</a:t>
            </a:r>
            <a:r>
              <a:rPr lang="en-US" dirty="0">
                <a:latin typeface="Playfair Display" pitchFamily="2" charset="77"/>
              </a:rPr>
              <a:t> </a:t>
            </a:r>
            <a:r>
              <a:rPr lang="en-US" dirty="0" err="1">
                <a:latin typeface="Playfair Display" pitchFamily="2" charset="77"/>
              </a:rPr>
              <a:t>đang</a:t>
            </a:r>
            <a:r>
              <a:rPr lang="en-US" dirty="0">
                <a:latin typeface="Playfair Display" pitchFamily="2" charset="77"/>
              </a:rPr>
              <a:t> </a:t>
            </a:r>
            <a:r>
              <a:rPr lang="en-US" dirty="0" err="1">
                <a:latin typeface="Playfair Display" pitchFamily="2" charset="77"/>
              </a:rPr>
              <a:t>nằm</a:t>
            </a:r>
            <a:r>
              <a:rPr lang="en-US" dirty="0"/>
              <a:t>" → </a:t>
            </a:r>
            <a:r>
              <a:rPr lang="en-US" dirty="0">
                <a:latin typeface="Times New Roman" panose="02020603050405020304" pitchFamily="18" charset="0"/>
                <a:cs typeface="Times New Roman" panose="02020603050405020304" pitchFamily="18" charset="0"/>
              </a:rPr>
              <a:t>[0, 3, 4, 5, 6, 1</a:t>
            </a:r>
            <a:r>
              <a:rPr lang="en-US" dirty="0"/>
              <a:t>, </a:t>
            </a:r>
            <a:r>
              <a:rPr lang="en-US" dirty="0">
                <a:latin typeface="Playfair Display" pitchFamily="2" charset="77"/>
              </a:rPr>
              <a:t>(</a:t>
            </a:r>
            <a:r>
              <a:rPr lang="en-US" dirty="0" err="1">
                <a:latin typeface="Playfair Display" pitchFamily="2" charset="77"/>
              </a:rPr>
              <a:t>max_sequence-len</a:t>
            </a:r>
            <a:r>
              <a:rPr lang="en-US" dirty="0">
                <a:latin typeface="Playfair Display" pitchFamily="2" charset="77"/>
              </a:rPr>
              <a:t>(caption)) </a:t>
            </a:r>
            <a:r>
              <a:rPr lang="en-US" dirty="0">
                <a:latin typeface="Times New Roman" panose="02020603050405020304" pitchFamily="18" charset="0"/>
                <a:cs typeface="Times New Roman" panose="02020603050405020304" pitchFamily="18" charset="0"/>
              </a:rPr>
              <a:t>2</a:t>
            </a:r>
            <a:r>
              <a:rPr lang="en-US" dirty="0"/>
              <a:t>]</a:t>
            </a:r>
            <a:endParaRPr lang="en-US" dirty="0">
              <a:latin typeface="Playfair Display" pitchFamily="2" charset="77"/>
            </a:endParaRPr>
          </a:p>
        </p:txBody>
      </p:sp>
      <p:sp>
        <p:nvSpPr>
          <p:cNvPr id="2" name="TextBox 1">
            <a:extLst>
              <a:ext uri="{FF2B5EF4-FFF2-40B4-BE49-F238E27FC236}">
                <a16:creationId xmlns:a16="http://schemas.microsoft.com/office/drawing/2014/main" id="{603C8074-8663-2A6F-DE03-7E7A24019EA5}"/>
              </a:ext>
            </a:extLst>
          </p:cNvPr>
          <p:cNvSpPr txBox="1"/>
          <p:nvPr/>
        </p:nvSpPr>
        <p:spPr>
          <a:xfrm>
            <a:off x="8071675" y="4772659"/>
            <a:ext cx="36420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26</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256127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0F1DA-D01D-3D3B-7D38-DF0FEB9F03A1}"/>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5415F503-AD76-DEC9-7B6A-709C05DD1AD6}"/>
              </a:ext>
            </a:extLst>
          </p:cNvPr>
          <p:cNvSpPr>
            <a:spLocks noGrp="1"/>
          </p:cNvSpPr>
          <p:nvPr>
            <p:ph type="title" idx="4294967295"/>
          </p:nvPr>
        </p:nvSpPr>
        <p:spPr>
          <a:xfrm>
            <a:off x="0" y="115888"/>
            <a:ext cx="7702550" cy="592137"/>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6" name="TextBox 5">
            <a:extLst>
              <a:ext uri="{FF2B5EF4-FFF2-40B4-BE49-F238E27FC236}">
                <a16:creationId xmlns:a16="http://schemas.microsoft.com/office/drawing/2014/main" id="{23A4DA7C-43F9-4669-055C-E10BA858DF07}"/>
              </a:ext>
            </a:extLst>
          </p:cNvPr>
          <p:cNvSpPr txBox="1"/>
          <p:nvPr/>
        </p:nvSpPr>
        <p:spPr>
          <a:xfrm>
            <a:off x="408916" y="593984"/>
            <a:ext cx="2246128" cy="307777"/>
          </a:xfrm>
          <a:prstGeom prst="rect">
            <a:avLst/>
          </a:prstGeom>
          <a:noFill/>
        </p:spPr>
        <p:txBody>
          <a:bodyPr wrap="none" rtlCol="0">
            <a:spAutoFit/>
          </a:bodyPr>
          <a:lstStyle/>
          <a:p>
            <a:r>
              <a:rPr lang="en-VN" b="1" dirty="0">
                <a:latin typeface="Playfair Display" pitchFamily="2" charset="77"/>
              </a:rPr>
              <a:t>b) Decoder Transformer </a:t>
            </a:r>
          </a:p>
        </p:txBody>
      </p:sp>
      <p:pic>
        <p:nvPicPr>
          <p:cNvPr id="2" name="Picture 1">
            <a:extLst>
              <a:ext uri="{FF2B5EF4-FFF2-40B4-BE49-F238E27FC236}">
                <a16:creationId xmlns:a16="http://schemas.microsoft.com/office/drawing/2014/main" id="{80ADD187-30FD-BBD2-6128-BA3CD44D1311}"/>
              </a:ext>
            </a:extLst>
          </p:cNvPr>
          <p:cNvPicPr>
            <a:picLocks noChangeAspect="1"/>
          </p:cNvPicPr>
          <p:nvPr/>
        </p:nvPicPr>
        <p:blipFill>
          <a:blip r:embed="rId3"/>
          <a:stretch>
            <a:fillRect/>
          </a:stretch>
        </p:blipFill>
        <p:spPr>
          <a:xfrm>
            <a:off x="251840" y="901761"/>
            <a:ext cx="2505777" cy="3641048"/>
          </a:xfrm>
          <a:prstGeom prst="rect">
            <a:avLst/>
          </a:prstGeom>
        </p:spPr>
      </p:pic>
      <p:sp>
        <p:nvSpPr>
          <p:cNvPr id="10" name="TextBox 9">
            <a:extLst>
              <a:ext uri="{FF2B5EF4-FFF2-40B4-BE49-F238E27FC236}">
                <a16:creationId xmlns:a16="http://schemas.microsoft.com/office/drawing/2014/main" id="{400A0A29-9B09-7DBF-0E85-8A7E6246EEAB}"/>
              </a:ext>
            </a:extLst>
          </p:cNvPr>
          <p:cNvSpPr txBox="1"/>
          <p:nvPr/>
        </p:nvSpPr>
        <p:spPr>
          <a:xfrm>
            <a:off x="3009458" y="977272"/>
            <a:ext cx="5355314" cy="954107"/>
          </a:xfrm>
          <a:prstGeom prst="rect">
            <a:avLst/>
          </a:prstGeom>
          <a:noFill/>
        </p:spPr>
        <p:txBody>
          <a:bodyPr wrap="square">
            <a:spAutoFit/>
          </a:bodyPr>
          <a:lstStyle/>
          <a:p>
            <a:pPr algn="just"/>
            <a:r>
              <a:rPr lang="en-VN" dirty="0">
                <a:latin typeface="Playfair Display" pitchFamily="2" charset="77"/>
              </a:rPr>
              <a:t>After obtaining specific images as matrix image embeddings through the encoder, use the decoder architecture of the Transformer deep learning model to proceed with generating sentence captions for the images.</a:t>
            </a:r>
          </a:p>
        </p:txBody>
      </p:sp>
      <p:sp>
        <p:nvSpPr>
          <p:cNvPr id="4" name="TextBox 3">
            <a:extLst>
              <a:ext uri="{FF2B5EF4-FFF2-40B4-BE49-F238E27FC236}">
                <a16:creationId xmlns:a16="http://schemas.microsoft.com/office/drawing/2014/main" id="{63E68A73-534B-5179-5767-BBDF92CF3BB1}"/>
              </a:ext>
            </a:extLst>
          </p:cNvPr>
          <p:cNvSpPr txBox="1"/>
          <p:nvPr/>
        </p:nvSpPr>
        <p:spPr>
          <a:xfrm>
            <a:off x="199210" y="4542809"/>
            <a:ext cx="2813591" cy="334900"/>
          </a:xfrm>
          <a:prstGeom prst="rect">
            <a:avLst/>
          </a:prstGeom>
          <a:noFill/>
        </p:spPr>
        <p:txBody>
          <a:bodyPr wrap="none" rtlCol="0">
            <a:spAutoFit/>
          </a:bodyPr>
          <a:lstStyle/>
          <a:p>
            <a:pPr algn="l">
              <a:lnSpc>
                <a:spcPts val="2099"/>
              </a:lnSpc>
              <a:spcAft>
                <a:spcPts val="900"/>
              </a:spcAft>
            </a:pPr>
            <a:r>
              <a:rPr lang="en-VN" dirty="0">
                <a:latin typeface="Playfair Display" pitchFamily="2" charset="77"/>
                <a:hlinkClick r:id="rId4"/>
              </a:rPr>
              <a:t>Paper: </a:t>
            </a:r>
            <a:r>
              <a:rPr lang="en-US" b="1" i="0" dirty="0">
                <a:solidFill>
                  <a:srgbClr val="000000"/>
                </a:solidFill>
                <a:effectLst/>
                <a:latin typeface="Playfair Display" pitchFamily="2" charset="77"/>
                <a:hlinkClick r:id="rId4"/>
              </a:rPr>
              <a:t>Attention Is All You Need</a:t>
            </a:r>
            <a:endParaRPr lang="en-US" b="1" i="0" dirty="0">
              <a:solidFill>
                <a:srgbClr val="000000"/>
              </a:solidFill>
              <a:effectLst/>
              <a:latin typeface="Playfair Display" pitchFamily="2" charset="77"/>
            </a:endParaRPr>
          </a:p>
        </p:txBody>
      </p:sp>
      <p:sp>
        <p:nvSpPr>
          <p:cNvPr id="5" name="TextBox 4">
            <a:extLst>
              <a:ext uri="{FF2B5EF4-FFF2-40B4-BE49-F238E27FC236}">
                <a16:creationId xmlns:a16="http://schemas.microsoft.com/office/drawing/2014/main" id="{E262EF61-6964-A9E8-90CD-D3601614DBBF}"/>
              </a:ext>
            </a:extLst>
          </p:cNvPr>
          <p:cNvSpPr txBox="1"/>
          <p:nvPr/>
        </p:nvSpPr>
        <p:spPr>
          <a:xfrm>
            <a:off x="3009458" y="2026793"/>
            <a:ext cx="6047078" cy="2246769"/>
          </a:xfrm>
          <a:prstGeom prst="rect">
            <a:avLst/>
          </a:prstGeom>
          <a:noFill/>
        </p:spPr>
        <p:txBody>
          <a:bodyPr wrap="square" rtlCol="0">
            <a:spAutoFit/>
          </a:bodyPr>
          <a:lstStyle/>
          <a:p>
            <a:r>
              <a:rPr lang="en-US" b="1" dirty="0">
                <a:latin typeface="Playfair Display" pitchFamily="2" charset="77"/>
              </a:rPr>
              <a:t>- Positional Encoding</a:t>
            </a:r>
          </a:p>
          <a:p>
            <a:r>
              <a:rPr lang="en-US" dirty="0">
                <a:latin typeface="Playfair Display" pitchFamily="2" charset="77"/>
              </a:rPr>
              <a:t>Add positional information to embeddings (both image and token) so that the Transformer model understands the order.</a:t>
            </a:r>
          </a:p>
          <a:p>
            <a:endParaRPr lang="en-US" dirty="0">
              <a:latin typeface="Playfair Display" pitchFamily="2" charset="77"/>
            </a:endParaRPr>
          </a:p>
          <a:p>
            <a:r>
              <a:rPr lang="en-US" b="1" dirty="0">
                <a:latin typeface="Playfair Display" pitchFamily="2" charset="77"/>
              </a:rPr>
              <a:t>+ Positional Encoding for Image Embedding:</a:t>
            </a:r>
          </a:p>
          <a:p>
            <a:r>
              <a:rPr lang="en-US" dirty="0">
                <a:latin typeface="Playfair Display" pitchFamily="2" charset="77"/>
              </a:rPr>
              <a:t>Add positional information for each vector in the image embedding by adding the positional encoding vector.</a:t>
            </a:r>
          </a:p>
          <a:p>
            <a:endParaRPr lang="en-US" dirty="0">
              <a:latin typeface="Playfair Display" pitchFamily="2" charset="77"/>
            </a:endParaRPr>
          </a:p>
          <a:p>
            <a:r>
              <a:rPr lang="en-US" b="1" dirty="0">
                <a:latin typeface="Playfair Display" pitchFamily="2" charset="77"/>
              </a:rPr>
              <a:t>+ Positional Encoding for Token Embedding:</a:t>
            </a:r>
          </a:p>
          <a:p>
            <a:r>
              <a:rPr lang="en-US" dirty="0">
                <a:latin typeface="Playfair Display" pitchFamily="2" charset="77"/>
              </a:rPr>
              <a:t>Positional encoding is added to token embeddings.</a:t>
            </a:r>
          </a:p>
        </p:txBody>
      </p:sp>
      <p:sp>
        <p:nvSpPr>
          <p:cNvPr id="7" name="TextBox 6">
            <a:extLst>
              <a:ext uri="{FF2B5EF4-FFF2-40B4-BE49-F238E27FC236}">
                <a16:creationId xmlns:a16="http://schemas.microsoft.com/office/drawing/2014/main" id="{675B3357-B241-D120-AC59-C8F9A13702F1}"/>
              </a:ext>
            </a:extLst>
          </p:cNvPr>
          <p:cNvSpPr txBox="1"/>
          <p:nvPr/>
        </p:nvSpPr>
        <p:spPr>
          <a:xfrm>
            <a:off x="8071675" y="4772659"/>
            <a:ext cx="343364"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27</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88438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3C1A-9A32-B922-AA4E-454A5B63D7F6}"/>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05722D08-1589-2E42-2ECC-A437272DF36A}"/>
              </a:ext>
            </a:extLst>
          </p:cNvPr>
          <p:cNvSpPr>
            <a:spLocks noGrp="1"/>
          </p:cNvSpPr>
          <p:nvPr>
            <p:ph type="title" idx="4294967295"/>
          </p:nvPr>
        </p:nvSpPr>
        <p:spPr>
          <a:xfrm>
            <a:off x="0" y="115888"/>
            <a:ext cx="7702550" cy="592137"/>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6" name="TextBox 5">
            <a:extLst>
              <a:ext uri="{FF2B5EF4-FFF2-40B4-BE49-F238E27FC236}">
                <a16:creationId xmlns:a16="http://schemas.microsoft.com/office/drawing/2014/main" id="{AE6A889B-59FA-D756-0001-1695D466D95B}"/>
              </a:ext>
            </a:extLst>
          </p:cNvPr>
          <p:cNvSpPr txBox="1"/>
          <p:nvPr/>
        </p:nvSpPr>
        <p:spPr>
          <a:xfrm>
            <a:off x="408916" y="593984"/>
            <a:ext cx="2246128" cy="307777"/>
          </a:xfrm>
          <a:prstGeom prst="rect">
            <a:avLst/>
          </a:prstGeom>
          <a:noFill/>
        </p:spPr>
        <p:txBody>
          <a:bodyPr wrap="none" rtlCol="0">
            <a:spAutoFit/>
          </a:bodyPr>
          <a:lstStyle/>
          <a:p>
            <a:r>
              <a:rPr lang="en-VN" b="1" dirty="0">
                <a:latin typeface="Playfair Display" pitchFamily="2" charset="77"/>
              </a:rPr>
              <a:t>b) Decoder Transformer </a:t>
            </a:r>
          </a:p>
        </p:txBody>
      </p:sp>
      <p:pic>
        <p:nvPicPr>
          <p:cNvPr id="2" name="Picture 1">
            <a:extLst>
              <a:ext uri="{FF2B5EF4-FFF2-40B4-BE49-F238E27FC236}">
                <a16:creationId xmlns:a16="http://schemas.microsoft.com/office/drawing/2014/main" id="{74C9AD70-A40B-B955-B0FC-08B5D5644C79}"/>
              </a:ext>
            </a:extLst>
          </p:cNvPr>
          <p:cNvPicPr>
            <a:picLocks noChangeAspect="1"/>
          </p:cNvPicPr>
          <p:nvPr/>
        </p:nvPicPr>
        <p:blipFill>
          <a:blip r:embed="rId3"/>
          <a:stretch>
            <a:fillRect/>
          </a:stretch>
        </p:blipFill>
        <p:spPr>
          <a:xfrm>
            <a:off x="251840" y="901761"/>
            <a:ext cx="2505777" cy="3641048"/>
          </a:xfrm>
          <a:prstGeom prst="rect">
            <a:avLst/>
          </a:prstGeom>
        </p:spPr>
      </p:pic>
      <p:sp>
        <p:nvSpPr>
          <p:cNvPr id="4" name="TextBox 3">
            <a:extLst>
              <a:ext uri="{FF2B5EF4-FFF2-40B4-BE49-F238E27FC236}">
                <a16:creationId xmlns:a16="http://schemas.microsoft.com/office/drawing/2014/main" id="{FB2DC3D8-7FB9-900F-8B2C-BA84E1ED9B23}"/>
              </a:ext>
            </a:extLst>
          </p:cNvPr>
          <p:cNvSpPr txBox="1"/>
          <p:nvPr/>
        </p:nvSpPr>
        <p:spPr>
          <a:xfrm>
            <a:off x="199210" y="4542809"/>
            <a:ext cx="2813591" cy="334900"/>
          </a:xfrm>
          <a:prstGeom prst="rect">
            <a:avLst/>
          </a:prstGeom>
          <a:noFill/>
        </p:spPr>
        <p:txBody>
          <a:bodyPr wrap="none" rtlCol="0">
            <a:spAutoFit/>
          </a:bodyPr>
          <a:lstStyle/>
          <a:p>
            <a:pPr algn="l">
              <a:lnSpc>
                <a:spcPts val="2099"/>
              </a:lnSpc>
              <a:spcAft>
                <a:spcPts val="900"/>
              </a:spcAft>
            </a:pPr>
            <a:r>
              <a:rPr lang="en-VN" dirty="0">
                <a:latin typeface="Playfair Display" pitchFamily="2" charset="77"/>
                <a:hlinkClick r:id="rId4"/>
              </a:rPr>
              <a:t>Paper: </a:t>
            </a:r>
            <a:r>
              <a:rPr lang="en-US" b="1" i="0" dirty="0">
                <a:solidFill>
                  <a:srgbClr val="000000"/>
                </a:solidFill>
                <a:effectLst/>
                <a:latin typeface="Playfair Display" pitchFamily="2" charset="77"/>
                <a:hlinkClick r:id="rId4"/>
              </a:rPr>
              <a:t>Attention Is All You Need</a:t>
            </a:r>
            <a:endParaRPr lang="en-US" b="1" i="0" dirty="0">
              <a:solidFill>
                <a:srgbClr val="000000"/>
              </a:solidFill>
              <a:effectLst/>
              <a:latin typeface="Playfair Display" pitchFamily="2" charset="77"/>
            </a:endParaRPr>
          </a:p>
        </p:txBody>
      </p:sp>
      <p:sp>
        <p:nvSpPr>
          <p:cNvPr id="5" name="TextBox 4">
            <a:extLst>
              <a:ext uri="{FF2B5EF4-FFF2-40B4-BE49-F238E27FC236}">
                <a16:creationId xmlns:a16="http://schemas.microsoft.com/office/drawing/2014/main" id="{D0CFBDAB-600B-61C3-532F-5C89421A22EB}"/>
              </a:ext>
            </a:extLst>
          </p:cNvPr>
          <p:cNvSpPr txBox="1"/>
          <p:nvPr/>
        </p:nvSpPr>
        <p:spPr>
          <a:xfrm>
            <a:off x="3012801" y="1060291"/>
            <a:ext cx="6047078" cy="3323987"/>
          </a:xfrm>
          <a:prstGeom prst="rect">
            <a:avLst/>
          </a:prstGeom>
          <a:noFill/>
        </p:spPr>
        <p:txBody>
          <a:bodyPr wrap="square" rtlCol="0">
            <a:spAutoFit/>
          </a:bodyPr>
          <a:lstStyle/>
          <a:p>
            <a:r>
              <a:rPr lang="en-US" b="1" dirty="0">
                <a:latin typeface="Playfair Display" pitchFamily="2" charset="77"/>
              </a:rPr>
              <a:t>- Masked Self-Attention:</a:t>
            </a:r>
            <a:br>
              <a:rPr lang="en-US" dirty="0">
                <a:latin typeface="Playfair Display" pitchFamily="2" charset="77"/>
              </a:rPr>
            </a:br>
            <a:r>
              <a:rPr lang="en-US" dirty="0">
                <a:latin typeface="Playfair Display" pitchFamily="2" charset="77"/>
              </a:rPr>
              <a:t>Calculate attention on the token embeddings so that the model only looks at the words that have appeared.</a:t>
            </a:r>
          </a:p>
          <a:p>
            <a:endParaRPr lang="en-US" dirty="0">
              <a:latin typeface="Playfair Display" pitchFamily="2" charset="77"/>
            </a:endParaRPr>
          </a:p>
          <a:p>
            <a:r>
              <a:rPr lang="en-US" b="1" dirty="0">
                <a:latin typeface="Playfair Display" pitchFamily="2" charset="77"/>
              </a:rPr>
              <a:t>- Cross-Attention with Image Embedding:</a:t>
            </a:r>
            <a:br>
              <a:rPr lang="en-US" dirty="0">
                <a:latin typeface="Playfair Display" pitchFamily="2" charset="77"/>
              </a:rPr>
            </a:br>
            <a:r>
              <a:rPr lang="en-US" dirty="0">
                <a:latin typeface="Playfair Display" pitchFamily="2" charset="77"/>
              </a:rPr>
              <a:t>Connect image information and token sequence information by calculating attention between token embeddings and image embeddings.</a:t>
            </a:r>
          </a:p>
          <a:p>
            <a:endParaRPr lang="en-US" dirty="0">
              <a:latin typeface="Playfair Display" pitchFamily="2" charset="77"/>
            </a:endParaRPr>
          </a:p>
          <a:p>
            <a:r>
              <a:rPr lang="en-US" b="1" dirty="0">
                <a:latin typeface="Playfair Display" pitchFamily="2" charset="77"/>
              </a:rPr>
              <a:t>- Output Projection:</a:t>
            </a:r>
            <a:br>
              <a:rPr lang="en-US" dirty="0">
                <a:latin typeface="Playfair Display" pitchFamily="2" charset="77"/>
              </a:rPr>
            </a:br>
            <a:r>
              <a:rPr lang="en-US" dirty="0">
                <a:latin typeface="Playfair Display" pitchFamily="2" charset="77"/>
              </a:rPr>
              <a:t>The final result from the Transformer Decoder is passed through a Dense (Linear Layer) to map to the vocabulary size space.</a:t>
            </a:r>
          </a:p>
          <a:p>
            <a:endParaRPr lang="en-US" dirty="0">
              <a:latin typeface="Playfair Display" pitchFamily="2" charset="77"/>
            </a:endParaRPr>
          </a:p>
          <a:p>
            <a:r>
              <a:rPr lang="en-US" b="1" dirty="0">
                <a:latin typeface="Playfair Display" pitchFamily="2" charset="77"/>
              </a:rPr>
              <a:t>- </a:t>
            </a:r>
            <a:r>
              <a:rPr lang="en-US" b="1" dirty="0" err="1">
                <a:latin typeface="Playfair Display" pitchFamily="2" charset="77"/>
              </a:rPr>
              <a:t>Softmax</a:t>
            </a:r>
            <a:r>
              <a:rPr lang="en-US" b="1" dirty="0">
                <a:latin typeface="Playfair Display" pitchFamily="2" charset="77"/>
              </a:rPr>
              <a:t>:</a:t>
            </a:r>
            <a:br>
              <a:rPr lang="en-US" dirty="0">
                <a:latin typeface="Playfair Display" pitchFamily="2" charset="77"/>
              </a:rPr>
            </a:br>
            <a:r>
              <a:rPr lang="en-US" dirty="0">
                <a:latin typeface="Playfair Display" pitchFamily="2" charset="77"/>
              </a:rPr>
              <a:t>Obtain probabilities for each word in the vocabulary, selecting the word with the highest probability to generate the sentence.</a:t>
            </a:r>
          </a:p>
        </p:txBody>
      </p:sp>
      <p:sp>
        <p:nvSpPr>
          <p:cNvPr id="7" name="TextBox 6">
            <a:extLst>
              <a:ext uri="{FF2B5EF4-FFF2-40B4-BE49-F238E27FC236}">
                <a16:creationId xmlns:a16="http://schemas.microsoft.com/office/drawing/2014/main" id="{C15B914A-C8F8-0B93-92DC-9BA2040EF25B}"/>
              </a:ext>
            </a:extLst>
          </p:cNvPr>
          <p:cNvSpPr txBox="1"/>
          <p:nvPr/>
        </p:nvSpPr>
        <p:spPr>
          <a:xfrm>
            <a:off x="8071675" y="4772659"/>
            <a:ext cx="36420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28</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805351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72D12-2125-5687-30B2-EA7F1DF8CB9F}"/>
            </a:ext>
          </a:extLst>
        </p:cNvPr>
        <p:cNvGrpSpPr/>
        <p:nvPr/>
      </p:nvGrpSpPr>
      <p:grpSpPr>
        <a:xfrm>
          <a:off x="0" y="0"/>
          <a:ext cx="0" cy="0"/>
          <a:chOff x="0" y="0"/>
          <a:chExt cx="0" cy="0"/>
        </a:xfrm>
      </p:grpSpPr>
      <p:sp>
        <p:nvSpPr>
          <p:cNvPr id="3" name="Tiêu đề 1">
            <a:extLst>
              <a:ext uri="{FF2B5EF4-FFF2-40B4-BE49-F238E27FC236}">
                <a16:creationId xmlns:a16="http://schemas.microsoft.com/office/drawing/2014/main" id="{9A9AAC5C-9794-098A-186B-751D116ECE27}"/>
              </a:ext>
            </a:extLst>
          </p:cNvPr>
          <p:cNvSpPr>
            <a:spLocks noGrp="1"/>
          </p:cNvSpPr>
          <p:nvPr>
            <p:ph type="title" idx="4294967295"/>
          </p:nvPr>
        </p:nvSpPr>
        <p:spPr>
          <a:xfrm>
            <a:off x="0" y="115888"/>
            <a:ext cx="7702550" cy="592137"/>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1</a:t>
            </a:r>
            <a:r>
              <a:rPr lang="vi-VN" sz="2000" dirty="0">
                <a:solidFill>
                  <a:schemeClr val="accent3">
                    <a:lumMod val="49000"/>
                  </a:schemeClr>
                </a:solidFill>
                <a:latin typeface="Playfair Display" pitchFamily="2" charset="77"/>
              </a:rPr>
              <a:t>. EfficientNet_v2 + Transformer</a:t>
            </a:r>
          </a:p>
        </p:txBody>
      </p:sp>
      <p:sp>
        <p:nvSpPr>
          <p:cNvPr id="7" name="TextBox 6">
            <a:extLst>
              <a:ext uri="{FF2B5EF4-FFF2-40B4-BE49-F238E27FC236}">
                <a16:creationId xmlns:a16="http://schemas.microsoft.com/office/drawing/2014/main" id="{27859FC8-1A28-849E-7623-83815A30FAD5}"/>
              </a:ext>
            </a:extLst>
          </p:cNvPr>
          <p:cNvSpPr txBox="1"/>
          <p:nvPr/>
        </p:nvSpPr>
        <p:spPr>
          <a:xfrm>
            <a:off x="8071675" y="4772659"/>
            <a:ext cx="362600"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29</a:t>
            </a:r>
            <a:endParaRPr lang="en-VN" dirty="0">
              <a:latin typeface="Playfair Display" pitchFamily="2" charset="77"/>
              <a:cs typeface="Times New Roman" panose="02020603050405020304" pitchFamily="18" charset="0"/>
            </a:endParaRPr>
          </a:p>
        </p:txBody>
      </p:sp>
      <p:sp>
        <p:nvSpPr>
          <p:cNvPr id="8" name="TextBox 7">
            <a:extLst>
              <a:ext uri="{FF2B5EF4-FFF2-40B4-BE49-F238E27FC236}">
                <a16:creationId xmlns:a16="http://schemas.microsoft.com/office/drawing/2014/main" id="{A32E744E-6D77-1355-8A6E-3B56D39B43E5}"/>
              </a:ext>
            </a:extLst>
          </p:cNvPr>
          <p:cNvSpPr txBox="1"/>
          <p:nvPr/>
        </p:nvSpPr>
        <p:spPr>
          <a:xfrm>
            <a:off x="1" y="554136"/>
            <a:ext cx="9144000" cy="3970318"/>
          </a:xfrm>
          <a:prstGeom prst="rect">
            <a:avLst/>
          </a:prstGeom>
          <a:noFill/>
        </p:spPr>
        <p:txBody>
          <a:bodyPr wrap="square" rtlCol="0">
            <a:spAutoFit/>
          </a:bodyPr>
          <a:lstStyle/>
          <a:p>
            <a:r>
              <a:rPr lang="en-VN" dirty="0">
                <a:latin typeface="Playfair Display" pitchFamily="2" charset="77"/>
              </a:rPr>
              <a:t>Using beam search to generate caption:</a:t>
            </a:r>
          </a:p>
          <a:p>
            <a:pPr marL="342900" indent="-342900">
              <a:buAutoNum type="arabicPeriod"/>
            </a:pPr>
            <a:r>
              <a:rPr lang="en-US" dirty="0">
                <a:latin typeface="Playfair Display" pitchFamily="2" charset="77"/>
              </a:rPr>
              <a:t>Initialization:</a:t>
            </a:r>
            <a:endParaRPr lang="en-VN" dirty="0">
              <a:latin typeface="Playfair Display" pitchFamily="2" charset="77"/>
            </a:endParaRPr>
          </a:p>
          <a:p>
            <a:r>
              <a:rPr lang="en-VN" dirty="0">
                <a:latin typeface="Playfair Display" pitchFamily="2" charset="77"/>
              </a:rPr>
              <a:t>+ </a:t>
            </a:r>
            <a:r>
              <a:rPr lang="en-US" dirty="0">
                <a:latin typeface="Playfair Display" pitchFamily="2" charset="77"/>
              </a:rPr>
              <a:t>Use the &lt;start&gt; token as the first token in the sequence.</a:t>
            </a:r>
          </a:p>
          <a:p>
            <a:r>
              <a:rPr lang="en-US" dirty="0">
                <a:latin typeface="Playfair Display" pitchFamily="2" charset="77"/>
              </a:rPr>
              <a:t>+ Compute the embedding vector of the image (</a:t>
            </a:r>
            <a:r>
              <a:rPr lang="en-US" dirty="0" err="1">
                <a:latin typeface="Playfair Display" pitchFamily="2" charset="77"/>
              </a:rPr>
              <a:t>image_embedding</a:t>
            </a:r>
            <a:r>
              <a:rPr lang="en-US" dirty="0">
                <a:latin typeface="Playfair Display" pitchFamily="2" charset="77"/>
              </a:rPr>
              <a:t>).</a:t>
            </a:r>
          </a:p>
          <a:p>
            <a:r>
              <a:rPr lang="en-US" dirty="0">
                <a:latin typeface="Playfair Display" pitchFamily="2" charset="77"/>
              </a:rPr>
              <a:t>+ Create beams with a width of </a:t>
            </a:r>
            <a:r>
              <a:rPr lang="en-US" dirty="0" err="1">
                <a:latin typeface="Playfair Display" pitchFamily="2" charset="77"/>
              </a:rPr>
              <a:t>beam_size</a:t>
            </a:r>
            <a:r>
              <a:rPr lang="en-US" dirty="0">
                <a:latin typeface="Playfair Display" pitchFamily="2" charset="77"/>
              </a:rPr>
              <a:t>, where each beam stores the current sequence of words and its log-likelihood score.</a:t>
            </a:r>
          </a:p>
          <a:p>
            <a:endParaRPr lang="en-VN" dirty="0">
              <a:latin typeface="Playfair Display" pitchFamily="2" charset="77"/>
            </a:endParaRPr>
          </a:p>
          <a:p>
            <a:pPr marL="342900" indent="-342900">
              <a:buAutoNum type="arabicPeriod" startAt="2"/>
            </a:pPr>
            <a:r>
              <a:rPr lang="en-US" dirty="0">
                <a:latin typeface="Playfair Display" pitchFamily="2" charset="77"/>
              </a:rPr>
              <a:t>Word generation step-by-step:</a:t>
            </a:r>
          </a:p>
          <a:p>
            <a:r>
              <a:rPr lang="en-US" dirty="0">
                <a:latin typeface="Playfair Display" pitchFamily="2" charset="77"/>
              </a:rPr>
              <a:t>+ At each step, the model predicts probabilities for the entire vocabulary (</a:t>
            </a:r>
            <a:r>
              <a:rPr lang="en-US" dirty="0" err="1">
                <a:latin typeface="Playfair Display" pitchFamily="2" charset="77"/>
              </a:rPr>
              <a:t>vocab_size</a:t>
            </a:r>
            <a:r>
              <a:rPr lang="en-US" dirty="0">
                <a:latin typeface="Playfair Display" pitchFamily="2" charset="77"/>
              </a:rPr>
              <a:t>) based on the current sequences in each beam.</a:t>
            </a:r>
          </a:p>
          <a:p>
            <a:r>
              <a:rPr lang="en-US" dirty="0">
                <a:latin typeface="Playfair Display" pitchFamily="2" charset="77"/>
              </a:rPr>
              <a:t>+ For each beam, calculate the log-likelihood score for all possible words and add it to the current score of the beam.</a:t>
            </a:r>
          </a:p>
          <a:p>
            <a:endParaRPr lang="en-VN" dirty="0">
              <a:latin typeface="Playfair Display" pitchFamily="2" charset="77"/>
            </a:endParaRPr>
          </a:p>
          <a:p>
            <a:r>
              <a:rPr lang="en-VN" dirty="0">
                <a:latin typeface="Playfair Display" pitchFamily="2" charset="77"/>
              </a:rPr>
              <a:t>	3. </a:t>
            </a:r>
            <a:r>
              <a:rPr lang="en-US" b="1" dirty="0">
                <a:latin typeface="Playfair Display" pitchFamily="2" charset="77"/>
              </a:rPr>
              <a:t>Select the best beams:</a:t>
            </a:r>
            <a:endParaRPr lang="en-US" dirty="0">
              <a:latin typeface="Playfair Display" pitchFamily="2" charset="77"/>
            </a:endParaRPr>
          </a:p>
          <a:p>
            <a:r>
              <a:rPr lang="en-US" dirty="0">
                <a:latin typeface="Playfair Display" pitchFamily="2" charset="77"/>
              </a:rPr>
              <a:t>	+ Choose the top </a:t>
            </a:r>
            <a:r>
              <a:rPr lang="en-US" dirty="0" err="1">
                <a:latin typeface="Playfair Display" pitchFamily="2" charset="77"/>
              </a:rPr>
              <a:t>beam_size</a:t>
            </a:r>
            <a:r>
              <a:rPr lang="en-US" dirty="0">
                <a:latin typeface="Playfair Display" pitchFamily="2" charset="77"/>
              </a:rPr>
              <a:t> sequences with the highest scores from all possibilities.</a:t>
            </a:r>
          </a:p>
          <a:p>
            <a:r>
              <a:rPr lang="en-US" dirty="0">
                <a:latin typeface="Playfair Display" pitchFamily="2" charset="77"/>
              </a:rPr>
              <a:t>	+ Check if all sequences in the beam have ended with the &lt;end&gt; token; if so, stop the process.</a:t>
            </a:r>
          </a:p>
          <a:p>
            <a:endParaRPr lang="en-VN" dirty="0">
              <a:latin typeface="Playfair Display" pitchFamily="2" charset="77"/>
            </a:endParaRPr>
          </a:p>
          <a:p>
            <a:r>
              <a:rPr lang="en-VN" dirty="0">
                <a:latin typeface="Playfair Display" pitchFamily="2" charset="77"/>
              </a:rPr>
              <a:t>	4. </a:t>
            </a:r>
            <a:r>
              <a:rPr lang="en-US" b="1" dirty="0">
                <a:latin typeface="Playfair Display" pitchFamily="2" charset="77"/>
              </a:rPr>
              <a:t>Finalization: </a:t>
            </a:r>
            <a:r>
              <a:rPr lang="en-US" dirty="0">
                <a:latin typeface="Playfair Display" pitchFamily="2" charset="77"/>
              </a:rPr>
              <a:t>Select the sequence with the highest score among all beams after the last step.</a:t>
            </a:r>
          </a:p>
        </p:txBody>
      </p:sp>
    </p:spTree>
    <p:extLst>
      <p:ext uri="{BB962C8B-B14F-4D97-AF65-F5344CB8AC3E}">
        <p14:creationId xmlns:p14="http://schemas.microsoft.com/office/powerpoint/2010/main" val="19727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5"/>
          <p:cNvSpPr txBox="1">
            <a:spLocks noGrp="1"/>
          </p:cNvSpPr>
          <p:nvPr>
            <p:ph type="title"/>
          </p:nvPr>
        </p:nvSpPr>
        <p:spPr>
          <a:xfrm>
            <a:off x="1320300" y="2261225"/>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lumMod val="50000"/>
                  </a:schemeClr>
                </a:solidFill>
                <a:latin typeface="Playfair Display" pitchFamily="2" charset="77"/>
              </a:rPr>
              <a:t>INTRODUCTION</a:t>
            </a:r>
          </a:p>
        </p:txBody>
      </p:sp>
      <p:sp>
        <p:nvSpPr>
          <p:cNvPr id="886" name="Google Shape;886;p35"/>
          <p:cNvSpPr txBox="1">
            <a:spLocks noGrp="1"/>
          </p:cNvSpPr>
          <p:nvPr>
            <p:ph type="title" idx="2"/>
          </p:nvPr>
        </p:nvSpPr>
        <p:spPr>
          <a:xfrm>
            <a:off x="3915450" y="1490225"/>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Times New Roman" panose="02020603050405020304" pitchFamily="18" charset="0"/>
                <a:cs typeface="Times New Roman" panose="02020603050405020304" pitchFamily="18" charset="0"/>
              </a:rPr>
              <a:t>I</a:t>
            </a:r>
            <a:endParaRPr lang="en-VN"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2D2178-AC96-A064-3DEF-45169B28A039}"/>
              </a:ext>
            </a:extLst>
          </p:cNvPr>
          <p:cNvSpPr txBox="1"/>
          <p:nvPr/>
        </p:nvSpPr>
        <p:spPr>
          <a:xfrm>
            <a:off x="8859948" y="4657047"/>
            <a:ext cx="266420" cy="307777"/>
          </a:xfrm>
          <a:prstGeom prst="rect">
            <a:avLst/>
          </a:prstGeom>
          <a:noFill/>
        </p:spPr>
        <p:txBody>
          <a:bodyPr wrap="none" rtlCol="0">
            <a:spAutoFit/>
          </a:bodyPr>
          <a:lstStyle/>
          <a:p>
            <a:r>
              <a:rPr lang="en-US">
                <a:latin typeface="Playfair Display" pitchFamily="2" charset="77"/>
                <a:cs typeface="Times New Roman" panose="02020603050405020304" pitchFamily="18" charset="0"/>
              </a:rPr>
              <a:t>3</a:t>
            </a:r>
            <a:endParaRPr lang="en-VN">
              <a:latin typeface="Playfair Display" pitchFamily="2" charset="7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Diagram&#10;&#10;Description automatically generated">
            <a:extLst>
              <a:ext uri="{FF2B5EF4-FFF2-40B4-BE49-F238E27FC236}">
                <a16:creationId xmlns:a16="http://schemas.microsoft.com/office/drawing/2014/main" id="{F91E2902-B5A9-7EF5-57BB-12E4542CADA0}"/>
              </a:ext>
            </a:extLst>
          </p:cNvPr>
          <p:cNvPicPr>
            <a:picLocks noChangeAspect="1"/>
          </p:cNvPicPr>
          <p:nvPr/>
        </p:nvPicPr>
        <p:blipFill>
          <a:blip r:embed="rId3"/>
          <a:stretch>
            <a:fillRect/>
          </a:stretch>
        </p:blipFill>
        <p:spPr>
          <a:xfrm>
            <a:off x="824226" y="489858"/>
            <a:ext cx="7288690" cy="2081892"/>
          </a:xfrm>
          <a:prstGeom prst="rect">
            <a:avLst/>
          </a:prstGeom>
        </p:spPr>
      </p:pic>
      <p:sp>
        <p:nvSpPr>
          <p:cNvPr id="2" name="TextBox 1">
            <a:extLst>
              <a:ext uri="{FF2B5EF4-FFF2-40B4-BE49-F238E27FC236}">
                <a16:creationId xmlns:a16="http://schemas.microsoft.com/office/drawing/2014/main" id="{DEB2E19A-114B-22A2-D2EA-BE9364DD47ED}"/>
              </a:ext>
            </a:extLst>
          </p:cNvPr>
          <p:cNvSpPr txBox="1"/>
          <p:nvPr/>
        </p:nvSpPr>
        <p:spPr>
          <a:xfrm>
            <a:off x="8112916" y="4774168"/>
            <a:ext cx="42672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30</a:t>
            </a:r>
            <a:endParaRPr lang="en-VN" sz="1800" dirty="0">
              <a:latin typeface="Playfair Display" pitchFamily="2" charset="77"/>
              <a:cs typeface="Times New Roman" panose="02020603050405020304" pitchFamily="18" charset="0"/>
            </a:endParaRPr>
          </a:p>
        </p:txBody>
      </p:sp>
      <p:sp>
        <p:nvSpPr>
          <p:cNvPr id="5" name="Tiêu đề 1">
            <a:extLst>
              <a:ext uri="{FF2B5EF4-FFF2-40B4-BE49-F238E27FC236}">
                <a16:creationId xmlns:a16="http://schemas.microsoft.com/office/drawing/2014/main" id="{C96B9835-DCEB-E22B-2969-A73C60D011EA}"/>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3" name="TextBox 2">
            <a:extLst>
              <a:ext uri="{FF2B5EF4-FFF2-40B4-BE49-F238E27FC236}">
                <a16:creationId xmlns:a16="http://schemas.microsoft.com/office/drawing/2014/main" id="{B6A97932-55A2-4404-1818-50E08B4BEBCF}"/>
              </a:ext>
            </a:extLst>
          </p:cNvPr>
          <p:cNvSpPr txBox="1"/>
          <p:nvPr/>
        </p:nvSpPr>
        <p:spPr>
          <a:xfrm>
            <a:off x="824226" y="2781134"/>
            <a:ext cx="7288690" cy="2246769"/>
          </a:xfrm>
          <a:prstGeom prst="rect">
            <a:avLst/>
          </a:prstGeom>
          <a:noFill/>
        </p:spPr>
        <p:txBody>
          <a:bodyPr wrap="square" rtlCol="0">
            <a:spAutoFit/>
          </a:bodyPr>
          <a:lstStyle/>
          <a:p>
            <a:pPr algn="just"/>
            <a:r>
              <a:rPr lang="en-US" err="1">
                <a:effectLst/>
                <a:latin typeface="Playfair Display" pitchFamily="2" charset="77"/>
              </a:rPr>
              <a:t>ClipCap</a:t>
            </a:r>
            <a:r>
              <a:rPr lang="en-US">
                <a:effectLst/>
                <a:latin typeface="Playfair Display" pitchFamily="2" charset="77"/>
              </a:rPr>
              <a:t> model has 3 main components: CLIP, Mapping Network and GPT-</a:t>
            </a:r>
            <a:r>
              <a:rPr lang="en-US">
                <a:effectLst/>
                <a:latin typeface="Times New Roman" panose="02020603050405020304" pitchFamily="18" charset="0"/>
                <a:cs typeface="Times New Roman" panose="02020603050405020304" pitchFamily="18" charset="0"/>
              </a:rPr>
              <a:t>2</a:t>
            </a:r>
          </a:p>
          <a:p>
            <a:pPr algn="just"/>
            <a:r>
              <a:rPr lang="en-US">
                <a:effectLst/>
                <a:latin typeface="Playfair Display" pitchFamily="2" charset="77"/>
              </a:rPr>
              <a:t>- Pretrain CLIP (Contrastive Language–Image Pre-training) model to extract semantic information of the image.</a:t>
            </a:r>
          </a:p>
          <a:p>
            <a:pPr algn="just"/>
            <a:r>
              <a:rPr lang="en-US">
                <a:effectLst/>
                <a:latin typeface="Playfair Display" pitchFamily="2" charset="77"/>
              </a:rPr>
              <a:t>-  Pretrain GPT-2 to generate caption from that semantic information.</a:t>
            </a:r>
          </a:p>
          <a:p>
            <a:pPr algn="just"/>
            <a:r>
              <a:rPr lang="en-US">
                <a:effectLst/>
                <a:latin typeface="Playfair Display" pitchFamily="2" charset="77"/>
              </a:rPr>
              <a:t>- Mapping Network (key component of paper/model) to transform encoding (output of CLIP) into word embedding (input of GPT-2).</a:t>
            </a:r>
          </a:p>
          <a:p>
            <a:pPr algn="just"/>
            <a:endParaRPr lang="en-US">
              <a:effectLst/>
              <a:latin typeface="Playfair Display" pitchFamily="2" charset="77"/>
            </a:endParaRPr>
          </a:p>
          <a:p>
            <a:pPr algn="just"/>
            <a:r>
              <a:rPr lang="en-US">
                <a:effectLst/>
                <a:latin typeface="Playfair Display" pitchFamily="2" charset="77"/>
              </a:rPr>
              <a:t>The training process of this model is the Mapping Network training process, because CLIP and GPT-2 are pretrained models with very large sizes that do not need to be retrained but still achieve high results.</a:t>
            </a:r>
          </a:p>
        </p:txBody>
      </p:sp>
    </p:spTree>
    <p:extLst>
      <p:ext uri="{BB962C8B-B14F-4D97-AF65-F5344CB8AC3E}">
        <p14:creationId xmlns:p14="http://schemas.microsoft.com/office/powerpoint/2010/main" val="119229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F09B4-990D-F9AE-9A20-5469E9A5D571}"/>
            </a:ext>
          </a:extLst>
        </p:cNvPr>
        <p:cNvGrpSpPr/>
        <p:nvPr/>
      </p:nvGrpSpPr>
      <p:grpSpPr>
        <a:xfrm>
          <a:off x="0" y="0"/>
          <a:ext cx="0" cy="0"/>
          <a:chOff x="0" y="0"/>
          <a:chExt cx="0" cy="0"/>
        </a:xfrm>
      </p:grpSpPr>
      <p:pic>
        <p:nvPicPr>
          <p:cNvPr id="2" name="Picture 7" descr="Graphical user interface&#10;&#10;Description automatically generated">
            <a:extLst>
              <a:ext uri="{FF2B5EF4-FFF2-40B4-BE49-F238E27FC236}">
                <a16:creationId xmlns:a16="http://schemas.microsoft.com/office/drawing/2014/main" id="{AFA84922-FE36-82D8-B150-9E1DE65A1160}"/>
              </a:ext>
            </a:extLst>
          </p:cNvPr>
          <p:cNvPicPr>
            <a:picLocks noChangeAspect="1"/>
          </p:cNvPicPr>
          <p:nvPr/>
        </p:nvPicPr>
        <p:blipFill>
          <a:blip r:embed="rId3"/>
          <a:stretch>
            <a:fillRect/>
          </a:stretch>
        </p:blipFill>
        <p:spPr>
          <a:xfrm>
            <a:off x="4428474" y="276527"/>
            <a:ext cx="4142761" cy="2295223"/>
          </a:xfrm>
          <a:prstGeom prst="rect">
            <a:avLst/>
          </a:prstGeom>
        </p:spPr>
      </p:pic>
      <p:pic>
        <p:nvPicPr>
          <p:cNvPr id="6" name="Picture 9" descr="Graphical user interface, application&#10;&#10;Description automatically generated">
            <a:extLst>
              <a:ext uri="{FF2B5EF4-FFF2-40B4-BE49-F238E27FC236}">
                <a16:creationId xmlns:a16="http://schemas.microsoft.com/office/drawing/2014/main" id="{7D472184-62FF-DE95-4985-6D52333DD644}"/>
              </a:ext>
            </a:extLst>
          </p:cNvPr>
          <p:cNvPicPr>
            <a:picLocks noChangeAspect="1"/>
          </p:cNvPicPr>
          <p:nvPr/>
        </p:nvPicPr>
        <p:blipFill>
          <a:blip r:embed="rId4"/>
          <a:stretch>
            <a:fillRect/>
          </a:stretch>
        </p:blipFill>
        <p:spPr>
          <a:xfrm>
            <a:off x="4428473" y="2519318"/>
            <a:ext cx="4142762" cy="1934689"/>
          </a:xfrm>
          <a:prstGeom prst="rect">
            <a:avLst/>
          </a:prstGeom>
        </p:spPr>
      </p:pic>
      <p:sp>
        <p:nvSpPr>
          <p:cNvPr id="4" name="TextBox 3">
            <a:extLst>
              <a:ext uri="{FF2B5EF4-FFF2-40B4-BE49-F238E27FC236}">
                <a16:creationId xmlns:a16="http://schemas.microsoft.com/office/drawing/2014/main" id="{9C196B6F-2A42-DFF6-E7FD-1D19C5BEA06B}"/>
              </a:ext>
            </a:extLst>
          </p:cNvPr>
          <p:cNvSpPr txBox="1"/>
          <p:nvPr/>
        </p:nvSpPr>
        <p:spPr>
          <a:xfrm>
            <a:off x="8051956" y="4695147"/>
            <a:ext cx="37382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31</a:t>
            </a:r>
            <a:endParaRPr lang="en-VN" sz="1800" dirty="0">
              <a:latin typeface="Playfair Display" pitchFamily="2" charset="77"/>
              <a:cs typeface="Times New Roman" panose="02020603050405020304" pitchFamily="18" charset="0"/>
            </a:endParaRPr>
          </a:p>
        </p:txBody>
      </p:sp>
      <p:sp>
        <p:nvSpPr>
          <p:cNvPr id="8" name="TextBox 7">
            <a:extLst>
              <a:ext uri="{FF2B5EF4-FFF2-40B4-BE49-F238E27FC236}">
                <a16:creationId xmlns:a16="http://schemas.microsoft.com/office/drawing/2014/main" id="{36593D94-7C61-B38F-712F-0ED41715394B}"/>
              </a:ext>
            </a:extLst>
          </p:cNvPr>
          <p:cNvSpPr txBox="1"/>
          <p:nvPr/>
        </p:nvSpPr>
        <p:spPr>
          <a:xfrm>
            <a:off x="568338" y="3634999"/>
            <a:ext cx="3459838" cy="1061829"/>
          </a:xfrm>
          <a:prstGeom prst="rect">
            <a:avLst/>
          </a:prstGeom>
          <a:noFill/>
        </p:spPr>
        <p:txBody>
          <a:bodyPr wrap="square">
            <a:spAutoFit/>
          </a:bodyPr>
          <a:lstStyle/>
          <a:p>
            <a:pPr algn="just"/>
            <a:r>
              <a:rPr lang="en-VN" sz="1050">
                <a:latin typeface="Playfair Display" pitchFamily="2" charset="77"/>
              </a:rPr>
              <a:t>    CLIP is a powerful multimodal Vision-Language deep learning model by OpenAI in </a:t>
            </a:r>
            <a:r>
              <a:rPr lang="en-VN" sz="1050">
                <a:latin typeface="Times New Roman" panose="02020603050405020304" pitchFamily="18" charset="0"/>
                <a:cs typeface="Times New Roman" panose="02020603050405020304" pitchFamily="18" charset="0"/>
              </a:rPr>
              <a:t>2021</a:t>
            </a:r>
            <a:r>
              <a:rPr lang="en-VN" sz="1050">
                <a:latin typeface="Playfair Display" pitchFamily="2" charset="77"/>
              </a:rPr>
              <a:t>, trained on </a:t>
            </a:r>
            <a:r>
              <a:rPr lang="en-VN" sz="1050">
                <a:latin typeface="Times New Roman" panose="02020603050405020304" pitchFamily="18" charset="0"/>
                <a:cs typeface="Times New Roman" panose="02020603050405020304" pitchFamily="18" charset="0"/>
              </a:rPr>
              <a:t>400,000,000</a:t>
            </a:r>
            <a:r>
              <a:rPr lang="en-VN" sz="1050">
                <a:latin typeface="Playfair Display" pitchFamily="2" charset="77"/>
              </a:rPr>
              <a:t> (image, text) pairs.</a:t>
            </a:r>
          </a:p>
          <a:p>
            <a:pPr algn="just"/>
            <a:r>
              <a:rPr lang="en-US" sz="1050">
                <a:latin typeface="Playfair Display" pitchFamily="2" charset="77"/>
              </a:rPr>
              <a:t>    The basic idea of ​​CLIP is to encode image and text pairs in the same representation, so that these concepts can be compared,</a:t>
            </a:r>
            <a:endParaRPr lang="en-VN" sz="1050">
              <a:latin typeface="Playfair Display" pitchFamily="2" charset="77"/>
            </a:endParaRPr>
          </a:p>
        </p:txBody>
      </p:sp>
      <p:sp>
        <p:nvSpPr>
          <p:cNvPr id="3" name="Tiêu đề 1">
            <a:extLst>
              <a:ext uri="{FF2B5EF4-FFF2-40B4-BE49-F238E27FC236}">
                <a16:creationId xmlns:a16="http://schemas.microsoft.com/office/drawing/2014/main" id="{BA6C56EB-0367-7E41-9084-3F68F39343A1}"/>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7" name="TextBox 6">
            <a:extLst>
              <a:ext uri="{FF2B5EF4-FFF2-40B4-BE49-F238E27FC236}">
                <a16:creationId xmlns:a16="http://schemas.microsoft.com/office/drawing/2014/main" id="{89B0FA44-9786-2E0C-D717-B86C7B81F29F}"/>
              </a:ext>
            </a:extLst>
          </p:cNvPr>
          <p:cNvSpPr txBox="1"/>
          <p:nvPr/>
        </p:nvSpPr>
        <p:spPr>
          <a:xfrm>
            <a:off x="2674005" y="227173"/>
            <a:ext cx="784189" cy="400110"/>
          </a:xfrm>
          <a:prstGeom prst="rect">
            <a:avLst/>
          </a:prstGeom>
          <a:noFill/>
        </p:spPr>
        <p:txBody>
          <a:bodyPr wrap="none" rtlCol="0">
            <a:spAutoFit/>
          </a:bodyPr>
          <a:lstStyle/>
          <a:p>
            <a:r>
              <a:rPr lang="en-VN" sz="2000" b="1">
                <a:latin typeface="Playfair Display" pitchFamily="2" charset="77"/>
              </a:rPr>
              <a:t>CLIP</a:t>
            </a:r>
          </a:p>
        </p:txBody>
      </p:sp>
      <p:pic>
        <p:nvPicPr>
          <p:cNvPr id="9" name="Picture 8" descr="Chart, line chart&#10;&#10;Description automatically generated">
            <a:extLst>
              <a:ext uri="{FF2B5EF4-FFF2-40B4-BE49-F238E27FC236}">
                <a16:creationId xmlns:a16="http://schemas.microsoft.com/office/drawing/2014/main" id="{FB095EBF-86C7-0E79-1C8B-A1BB77C0AE74}"/>
              </a:ext>
            </a:extLst>
          </p:cNvPr>
          <p:cNvPicPr>
            <a:picLocks noChangeAspect="1"/>
          </p:cNvPicPr>
          <p:nvPr/>
        </p:nvPicPr>
        <p:blipFill>
          <a:blip r:embed="rId5"/>
          <a:stretch>
            <a:fillRect/>
          </a:stretch>
        </p:blipFill>
        <p:spPr>
          <a:xfrm>
            <a:off x="688776" y="704014"/>
            <a:ext cx="3459838" cy="2531494"/>
          </a:xfrm>
          <a:prstGeom prst="rect">
            <a:avLst/>
          </a:prstGeom>
        </p:spPr>
      </p:pic>
    </p:spTree>
    <p:extLst>
      <p:ext uri="{BB962C8B-B14F-4D97-AF65-F5344CB8AC3E}">
        <p14:creationId xmlns:p14="http://schemas.microsoft.com/office/powerpoint/2010/main" val="2547661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F137-5AB5-5130-434B-FF61F0BE35F4}"/>
            </a:ext>
          </a:extLst>
        </p:cNvPr>
        <p:cNvGrpSpPr/>
        <p:nvPr/>
      </p:nvGrpSpPr>
      <p:grpSpPr>
        <a:xfrm>
          <a:off x="0" y="0"/>
          <a:ext cx="0" cy="0"/>
          <a:chOff x="0" y="0"/>
          <a:chExt cx="0" cy="0"/>
        </a:xfrm>
      </p:grpSpPr>
      <p:pic>
        <p:nvPicPr>
          <p:cNvPr id="4" name="Picture 7" descr="Diagram&#10;&#10;Description automatically generated">
            <a:extLst>
              <a:ext uri="{FF2B5EF4-FFF2-40B4-BE49-F238E27FC236}">
                <a16:creationId xmlns:a16="http://schemas.microsoft.com/office/drawing/2014/main" id="{68F1085F-8678-C2B6-411A-AD76EB28E796}"/>
              </a:ext>
            </a:extLst>
          </p:cNvPr>
          <p:cNvPicPr>
            <a:picLocks noChangeAspect="1"/>
          </p:cNvPicPr>
          <p:nvPr/>
        </p:nvPicPr>
        <p:blipFill>
          <a:blip r:embed="rId3"/>
          <a:stretch>
            <a:fillRect/>
          </a:stretch>
        </p:blipFill>
        <p:spPr>
          <a:xfrm>
            <a:off x="885089" y="707797"/>
            <a:ext cx="7373822" cy="3034204"/>
          </a:xfrm>
          <a:prstGeom prst="rect">
            <a:avLst/>
          </a:prstGeom>
        </p:spPr>
      </p:pic>
      <p:sp>
        <p:nvSpPr>
          <p:cNvPr id="3" name="Tiêu đề 1">
            <a:extLst>
              <a:ext uri="{FF2B5EF4-FFF2-40B4-BE49-F238E27FC236}">
                <a16:creationId xmlns:a16="http://schemas.microsoft.com/office/drawing/2014/main" id="{5F3EF930-5D22-6694-D679-526B8366B87C}"/>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5" name="TextBox 4">
            <a:extLst>
              <a:ext uri="{FF2B5EF4-FFF2-40B4-BE49-F238E27FC236}">
                <a16:creationId xmlns:a16="http://schemas.microsoft.com/office/drawing/2014/main" id="{D2A7E18E-A965-B0FF-1394-636054BAD20D}"/>
              </a:ext>
            </a:extLst>
          </p:cNvPr>
          <p:cNvSpPr txBox="1"/>
          <p:nvPr/>
        </p:nvSpPr>
        <p:spPr>
          <a:xfrm>
            <a:off x="1227975" y="3859260"/>
            <a:ext cx="6688049" cy="738664"/>
          </a:xfrm>
          <a:prstGeom prst="rect">
            <a:avLst/>
          </a:prstGeom>
          <a:noFill/>
        </p:spPr>
        <p:txBody>
          <a:bodyPr wrap="none" rtlCol="0">
            <a:spAutoFit/>
          </a:bodyPr>
          <a:lstStyle/>
          <a:p>
            <a:r>
              <a:rPr lang="en-US">
                <a:latin typeface="Playfair Display" pitchFamily="2" charset="77"/>
              </a:rPr>
              <a:t>Idea: Encode image and text in the same representation so they can be compared</a:t>
            </a:r>
          </a:p>
          <a:p>
            <a:pPr marL="285750" indent="-285750">
              <a:buFont typeface="Wingdings" pitchFamily="2" charset="2"/>
              <a:buChar char="è"/>
            </a:pPr>
            <a:r>
              <a:rPr lang="en-US">
                <a:latin typeface="Playfair Display" pitchFamily="2" charset="77"/>
              </a:rPr>
              <a:t>Optimize the connection between image and text</a:t>
            </a:r>
          </a:p>
          <a:p>
            <a:pPr marL="285750" indent="-285750">
              <a:buFont typeface="Wingdings" pitchFamily="2" charset="2"/>
              <a:buChar char="è"/>
            </a:pPr>
            <a:r>
              <a:rPr lang="en-GB" sz="1400" b="1">
                <a:latin typeface="Playfair Display" pitchFamily="2" charset="77"/>
              </a:rPr>
              <a:t>CLIP is a bridge between computer vision and natural language processing.</a:t>
            </a:r>
            <a:endParaRPr lang="en-GB" sz="1400">
              <a:latin typeface="Playfair Display" pitchFamily="2" charset="77"/>
            </a:endParaRPr>
          </a:p>
        </p:txBody>
      </p:sp>
      <p:sp>
        <p:nvSpPr>
          <p:cNvPr id="6" name="TextBox 5">
            <a:extLst>
              <a:ext uri="{FF2B5EF4-FFF2-40B4-BE49-F238E27FC236}">
                <a16:creationId xmlns:a16="http://schemas.microsoft.com/office/drawing/2014/main" id="{19A94B24-5B0C-4AD2-E4F6-5CC419A3E7B9}"/>
              </a:ext>
            </a:extLst>
          </p:cNvPr>
          <p:cNvSpPr txBox="1"/>
          <p:nvPr/>
        </p:nvSpPr>
        <p:spPr>
          <a:xfrm>
            <a:off x="8051956" y="4695147"/>
            <a:ext cx="399468"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32</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36435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2C29D-25CF-C21A-92D7-789EFB4E2582}"/>
            </a:ext>
          </a:extLst>
        </p:cNvPr>
        <p:cNvGrpSpPr/>
        <p:nvPr/>
      </p:nvGrpSpPr>
      <p:grpSpPr>
        <a:xfrm>
          <a:off x="0" y="0"/>
          <a:ext cx="0" cy="0"/>
          <a:chOff x="0" y="0"/>
          <a:chExt cx="0" cy="0"/>
        </a:xfrm>
      </p:grpSpPr>
      <p:pic>
        <p:nvPicPr>
          <p:cNvPr id="4" name="Picture 7" descr="Diagram&#10;&#10;Description automatically generated">
            <a:extLst>
              <a:ext uri="{FF2B5EF4-FFF2-40B4-BE49-F238E27FC236}">
                <a16:creationId xmlns:a16="http://schemas.microsoft.com/office/drawing/2014/main" id="{F078285F-8858-7A64-68F7-46F2A3FEA2C3}"/>
              </a:ext>
            </a:extLst>
          </p:cNvPr>
          <p:cNvPicPr>
            <a:picLocks noChangeAspect="1"/>
          </p:cNvPicPr>
          <p:nvPr/>
        </p:nvPicPr>
        <p:blipFill>
          <a:blip r:embed="rId3"/>
          <a:stretch>
            <a:fillRect/>
          </a:stretch>
        </p:blipFill>
        <p:spPr>
          <a:xfrm>
            <a:off x="885089" y="707797"/>
            <a:ext cx="7373822" cy="3034204"/>
          </a:xfrm>
          <a:prstGeom prst="rect">
            <a:avLst/>
          </a:prstGeom>
        </p:spPr>
      </p:pic>
      <p:sp>
        <p:nvSpPr>
          <p:cNvPr id="3" name="Tiêu đề 1">
            <a:extLst>
              <a:ext uri="{FF2B5EF4-FFF2-40B4-BE49-F238E27FC236}">
                <a16:creationId xmlns:a16="http://schemas.microsoft.com/office/drawing/2014/main" id="{E4D7733F-5CB0-6924-8FB1-757FD565B188}"/>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5" name="TextBox 4">
            <a:extLst>
              <a:ext uri="{FF2B5EF4-FFF2-40B4-BE49-F238E27FC236}">
                <a16:creationId xmlns:a16="http://schemas.microsoft.com/office/drawing/2014/main" id="{E283AA88-143E-608C-BB31-019E3115B9E5}"/>
              </a:ext>
            </a:extLst>
          </p:cNvPr>
          <p:cNvSpPr txBox="1"/>
          <p:nvPr/>
        </p:nvSpPr>
        <p:spPr>
          <a:xfrm>
            <a:off x="885089" y="4072591"/>
            <a:ext cx="7373822" cy="523220"/>
          </a:xfrm>
          <a:prstGeom prst="rect">
            <a:avLst/>
          </a:prstGeom>
          <a:noFill/>
        </p:spPr>
        <p:txBody>
          <a:bodyPr wrap="square" rtlCol="0">
            <a:spAutoFit/>
          </a:bodyPr>
          <a:lstStyle/>
          <a:p>
            <a:r>
              <a:rPr lang="en-US">
                <a:latin typeface="Playfair Display" pitchFamily="2" charset="77"/>
              </a:rPr>
              <a:t>The </a:t>
            </a:r>
            <a:r>
              <a:rPr lang="en-US" err="1">
                <a:latin typeface="Playfair Display" pitchFamily="2" charset="77"/>
              </a:rPr>
              <a:t>CLIPCap</a:t>
            </a:r>
            <a:r>
              <a:rPr lang="en-US">
                <a:latin typeface="Playfair Display" pitchFamily="2" charset="77"/>
              </a:rPr>
              <a:t> model consists of two sub-models, image and text encoders, to encode the input into specific vectors to construct the similarity matrix (I*T is an inner product).</a:t>
            </a:r>
            <a:endParaRPr lang="en-GB" sz="1400">
              <a:latin typeface="Playfair Display" pitchFamily="2" charset="77"/>
            </a:endParaRPr>
          </a:p>
        </p:txBody>
      </p:sp>
      <p:sp>
        <p:nvSpPr>
          <p:cNvPr id="6" name="TextBox 5">
            <a:extLst>
              <a:ext uri="{FF2B5EF4-FFF2-40B4-BE49-F238E27FC236}">
                <a16:creationId xmlns:a16="http://schemas.microsoft.com/office/drawing/2014/main" id="{447D2EE1-7C9A-938B-CDC5-9ECF4E2325FE}"/>
              </a:ext>
            </a:extLst>
          </p:cNvPr>
          <p:cNvSpPr txBox="1"/>
          <p:nvPr/>
        </p:nvSpPr>
        <p:spPr>
          <a:xfrm>
            <a:off x="8051956" y="4695147"/>
            <a:ext cx="39305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33</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76784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B947-4DF1-7D62-D8F1-2241B541CB5A}"/>
            </a:ext>
          </a:extLst>
        </p:cNvPr>
        <p:cNvGrpSpPr/>
        <p:nvPr/>
      </p:nvGrpSpPr>
      <p:grpSpPr>
        <a:xfrm>
          <a:off x="0" y="0"/>
          <a:ext cx="0" cy="0"/>
          <a:chOff x="0" y="0"/>
          <a:chExt cx="0" cy="0"/>
        </a:xfrm>
      </p:grpSpPr>
      <p:pic>
        <p:nvPicPr>
          <p:cNvPr id="2" name="Picture 8" descr="Diagram&#10;&#10;Description automatically generated">
            <a:extLst>
              <a:ext uri="{FF2B5EF4-FFF2-40B4-BE49-F238E27FC236}">
                <a16:creationId xmlns:a16="http://schemas.microsoft.com/office/drawing/2014/main" id="{F7A19440-E272-6276-4B78-591CAFD70CEA}"/>
              </a:ext>
            </a:extLst>
          </p:cNvPr>
          <p:cNvPicPr>
            <a:picLocks noChangeAspect="1"/>
          </p:cNvPicPr>
          <p:nvPr/>
        </p:nvPicPr>
        <p:blipFill>
          <a:blip r:embed="rId3"/>
          <a:stretch>
            <a:fillRect/>
          </a:stretch>
        </p:blipFill>
        <p:spPr>
          <a:xfrm>
            <a:off x="2172051" y="553908"/>
            <a:ext cx="4799897" cy="3030239"/>
          </a:xfrm>
          <a:prstGeom prst="rect">
            <a:avLst/>
          </a:prstGeom>
        </p:spPr>
      </p:pic>
      <p:sp>
        <p:nvSpPr>
          <p:cNvPr id="5" name="Tiêu đề 1">
            <a:extLst>
              <a:ext uri="{FF2B5EF4-FFF2-40B4-BE49-F238E27FC236}">
                <a16:creationId xmlns:a16="http://schemas.microsoft.com/office/drawing/2014/main" id="{EE7EBFFB-904E-F995-11CA-88EE2D005785}"/>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3" name="TextBox 2">
            <a:extLst>
              <a:ext uri="{FF2B5EF4-FFF2-40B4-BE49-F238E27FC236}">
                <a16:creationId xmlns:a16="http://schemas.microsoft.com/office/drawing/2014/main" id="{F77A2B68-A815-BF27-0926-B2E6B43503C4}"/>
              </a:ext>
            </a:extLst>
          </p:cNvPr>
          <p:cNvSpPr txBox="1"/>
          <p:nvPr/>
        </p:nvSpPr>
        <p:spPr>
          <a:xfrm>
            <a:off x="1031083" y="553908"/>
            <a:ext cx="881973" cy="307777"/>
          </a:xfrm>
          <a:prstGeom prst="rect">
            <a:avLst/>
          </a:prstGeom>
          <a:noFill/>
        </p:spPr>
        <p:txBody>
          <a:bodyPr wrap="none" rtlCol="0">
            <a:spAutoFit/>
          </a:bodyPr>
          <a:lstStyle/>
          <a:p>
            <a:r>
              <a:rPr lang="en-VN">
                <a:latin typeface="Playfair Display" pitchFamily="2" charset="77"/>
              </a:rPr>
              <a:t>Example</a:t>
            </a:r>
          </a:p>
        </p:txBody>
      </p:sp>
      <p:sp>
        <p:nvSpPr>
          <p:cNvPr id="6" name="TextBox 5">
            <a:extLst>
              <a:ext uri="{FF2B5EF4-FFF2-40B4-BE49-F238E27FC236}">
                <a16:creationId xmlns:a16="http://schemas.microsoft.com/office/drawing/2014/main" id="{2FDDEE6E-F0EF-1A8E-78B5-C141D679DF0E}"/>
              </a:ext>
            </a:extLst>
          </p:cNvPr>
          <p:cNvSpPr txBox="1"/>
          <p:nvPr/>
        </p:nvSpPr>
        <p:spPr>
          <a:xfrm>
            <a:off x="1031083" y="3742721"/>
            <a:ext cx="7648583" cy="1169551"/>
          </a:xfrm>
          <a:prstGeom prst="rect">
            <a:avLst/>
          </a:prstGeom>
          <a:noFill/>
        </p:spPr>
        <p:txBody>
          <a:bodyPr wrap="square" rtlCol="0">
            <a:spAutoFit/>
          </a:bodyPr>
          <a:lstStyle/>
          <a:p>
            <a:r>
              <a:rPr lang="en-US" dirty="0">
                <a:latin typeface="Playfair Display" pitchFamily="2" charset="77"/>
              </a:rPr>
              <a:t>Using pre-train CLIP model (</a:t>
            </a:r>
            <a:r>
              <a:rPr lang="en-US" dirty="0" err="1">
                <a:latin typeface="Playfair Display" pitchFamily="2" charset="77"/>
              </a:rPr>
              <a:t>ViT</a:t>
            </a:r>
            <a:r>
              <a:rPr lang="en-US" dirty="0">
                <a:latin typeface="Playfair Display" pitchFamily="2" charset="77"/>
              </a:rPr>
              <a:t>-B/</a:t>
            </a:r>
            <a:r>
              <a:rPr lang="en-US" dirty="0">
                <a:latin typeface="Times New Roman" panose="02020603050405020304" pitchFamily="18" charset="0"/>
                <a:cs typeface="Times New Roman" panose="02020603050405020304" pitchFamily="18" charset="0"/>
              </a:rPr>
              <a:t>32</a:t>
            </a:r>
            <a:r>
              <a:rPr lang="en-US" dirty="0">
                <a:latin typeface="Playfair Display" pitchFamily="2" charset="77"/>
              </a:rPr>
              <a:t>) to extract semantic information of images</a:t>
            </a:r>
          </a:p>
          <a:p>
            <a:r>
              <a:rPr lang="en-US" dirty="0">
                <a:latin typeface="Playfair Display" pitchFamily="2" charset="77"/>
              </a:rPr>
              <a:t>+ Generalization Ability: Outperforms conventional classification models by understanding more about the meaning of image class labels.</a:t>
            </a:r>
          </a:p>
          <a:p>
            <a:r>
              <a:rPr lang="en-US" dirty="0">
                <a:latin typeface="Playfair Display" pitchFamily="2" charset="77"/>
              </a:rPr>
              <a:t>+ Usability: The CLIP model has been trained on a huge number of images</a:t>
            </a:r>
          </a:p>
          <a:p>
            <a:r>
              <a:rPr lang="en-US" dirty="0">
                <a:latin typeface="Playfair Display" pitchFamily="2" charset="77"/>
              </a:rPr>
              <a:t>Using tokenizer from Hugging Face (</a:t>
            </a:r>
            <a:r>
              <a:rPr lang="en-US" i="1" u="sng" dirty="0" err="1">
                <a:latin typeface="Times New Roman" panose="02020603050405020304" pitchFamily="18" charset="0"/>
                <a:cs typeface="Times New Roman" panose="02020603050405020304" pitchFamily="18" charset="0"/>
              </a:rPr>
              <a:t>imthanhlv</a:t>
            </a:r>
            <a:r>
              <a:rPr lang="en-US" i="1" u="sng" dirty="0">
                <a:latin typeface="Times New Roman" panose="02020603050405020304" pitchFamily="18" charset="0"/>
                <a:cs typeface="Times New Roman" panose="02020603050405020304" pitchFamily="18" charset="0"/>
              </a:rPr>
              <a:t>/gpt2news</a:t>
            </a:r>
            <a:r>
              <a:rPr lang="en-US" dirty="0">
                <a:latin typeface="Playfair Display" pitchFamily="2" charset="77"/>
              </a:rPr>
              <a:t>) to encode caption</a:t>
            </a:r>
            <a:endParaRPr lang="en-VN" dirty="0">
              <a:latin typeface="Playfair Display" pitchFamily="2" charset="77"/>
            </a:endParaRPr>
          </a:p>
        </p:txBody>
      </p:sp>
      <p:sp>
        <p:nvSpPr>
          <p:cNvPr id="7" name="TextBox 6">
            <a:extLst>
              <a:ext uri="{FF2B5EF4-FFF2-40B4-BE49-F238E27FC236}">
                <a16:creationId xmlns:a16="http://schemas.microsoft.com/office/drawing/2014/main" id="{25D35F69-F747-8470-7F9F-2A1FCC84CA4A}"/>
              </a:ext>
            </a:extLst>
          </p:cNvPr>
          <p:cNvSpPr txBox="1"/>
          <p:nvPr/>
        </p:nvSpPr>
        <p:spPr>
          <a:xfrm>
            <a:off x="8051956" y="4695147"/>
            <a:ext cx="40267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34</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577348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8BDF8-6D2A-3143-A2C1-2B7D737025B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A45E515-00AB-1273-E36A-3743843AB85E}"/>
              </a:ext>
            </a:extLst>
          </p:cNvPr>
          <p:cNvPicPr>
            <a:picLocks noChangeAspect="1"/>
          </p:cNvPicPr>
          <p:nvPr/>
        </p:nvPicPr>
        <p:blipFill>
          <a:blip r:embed="rId3"/>
          <a:stretch>
            <a:fillRect/>
          </a:stretch>
        </p:blipFill>
        <p:spPr>
          <a:xfrm>
            <a:off x="1844394" y="749791"/>
            <a:ext cx="5188017" cy="2815801"/>
          </a:xfrm>
          <a:prstGeom prst="rect">
            <a:avLst/>
          </a:prstGeom>
        </p:spPr>
      </p:pic>
      <p:sp>
        <p:nvSpPr>
          <p:cNvPr id="6" name="TextBox 5">
            <a:extLst>
              <a:ext uri="{FF2B5EF4-FFF2-40B4-BE49-F238E27FC236}">
                <a16:creationId xmlns:a16="http://schemas.microsoft.com/office/drawing/2014/main" id="{91D653C4-424C-96EA-73DD-6F5C242A2C32}"/>
              </a:ext>
            </a:extLst>
          </p:cNvPr>
          <p:cNvSpPr txBox="1"/>
          <p:nvPr/>
        </p:nvSpPr>
        <p:spPr>
          <a:xfrm>
            <a:off x="571101" y="3588833"/>
            <a:ext cx="7984052" cy="1384995"/>
          </a:xfrm>
          <a:prstGeom prst="rect">
            <a:avLst/>
          </a:prstGeom>
          <a:noFill/>
        </p:spPr>
        <p:txBody>
          <a:bodyPr wrap="square" rtlCol="0">
            <a:spAutoFit/>
          </a:bodyPr>
          <a:lstStyle/>
          <a:p>
            <a:pPr algn="just"/>
            <a:r>
              <a:rPr lang="en-US">
                <a:latin typeface="Playfair Display" pitchFamily="2" charset="77"/>
              </a:rPr>
              <a:t>GPT-2 (Generative Pretrained Transformer 2) is a language model based on the Transformer architecture announced by OpenAI in 2019, an unsupervised learning model, trained on the task of predicting the next word in a sentence.</a:t>
            </a:r>
          </a:p>
          <a:p>
            <a:pPr algn="just"/>
            <a:endParaRPr lang="en-US">
              <a:latin typeface="Playfair Display" pitchFamily="2" charset="77"/>
            </a:endParaRPr>
          </a:p>
          <a:p>
            <a:pPr algn="just"/>
            <a:r>
              <a:rPr lang="en-US">
                <a:latin typeface="Playfair Display" pitchFamily="2" charset="77"/>
              </a:rPr>
              <a:t>Application in </a:t>
            </a:r>
            <a:r>
              <a:rPr lang="en-US" err="1">
                <a:latin typeface="Playfair Display" pitchFamily="2" charset="77"/>
              </a:rPr>
              <a:t>ClipCap</a:t>
            </a:r>
            <a:r>
              <a:rPr lang="en-US">
                <a:latin typeface="Playfair Display" pitchFamily="2" charset="77"/>
              </a:rPr>
              <a:t>: Used for text generation task based on semantic information of CLIP model, to create natural and complete captions.</a:t>
            </a:r>
          </a:p>
        </p:txBody>
      </p:sp>
      <p:sp>
        <p:nvSpPr>
          <p:cNvPr id="2" name="Tiêu đề 1">
            <a:extLst>
              <a:ext uri="{FF2B5EF4-FFF2-40B4-BE49-F238E27FC236}">
                <a16:creationId xmlns:a16="http://schemas.microsoft.com/office/drawing/2014/main" id="{628A6242-CDCF-1BE2-BA8C-01496A67EB3A}"/>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Times New Roman" panose="02020603050405020304" pitchFamily="18" charset="0"/>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3" name="TextBox 2">
            <a:extLst>
              <a:ext uri="{FF2B5EF4-FFF2-40B4-BE49-F238E27FC236}">
                <a16:creationId xmlns:a16="http://schemas.microsoft.com/office/drawing/2014/main" id="{CE6D85AE-4C8B-9C80-1FD1-C02F9F31BA67}"/>
              </a:ext>
            </a:extLst>
          </p:cNvPr>
          <p:cNvSpPr txBox="1"/>
          <p:nvPr/>
        </p:nvSpPr>
        <p:spPr>
          <a:xfrm>
            <a:off x="8051956" y="4695147"/>
            <a:ext cx="385042"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35</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32677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2827A7-9E8C-6961-9FC9-2E1FC9DBA82D}"/>
              </a:ext>
            </a:extLst>
          </p:cNvPr>
          <p:cNvSpPr txBox="1"/>
          <p:nvPr/>
        </p:nvSpPr>
        <p:spPr>
          <a:xfrm>
            <a:off x="1259234" y="549576"/>
            <a:ext cx="6625532" cy="584775"/>
          </a:xfrm>
          <a:prstGeom prst="rect">
            <a:avLst/>
          </a:prstGeom>
          <a:noFill/>
        </p:spPr>
        <p:txBody>
          <a:bodyPr wrap="none" lIns="91440" tIns="45720" rIns="91440" bIns="45720" rtlCol="0" anchor="t">
            <a:spAutoFit/>
          </a:bodyPr>
          <a:lstStyle/>
          <a:p>
            <a:r>
              <a:rPr lang="en-US" sz="3200" b="1" dirty="0" err="1">
                <a:solidFill>
                  <a:schemeClr val="bg1"/>
                </a:solidFill>
                <a:latin typeface="Playfair Display" pitchFamily="2" charset="77"/>
                <a:cs typeface="Cousine" panose="020B0604020202020204" charset="0"/>
              </a:rPr>
              <a:t>ClipCap's</a:t>
            </a:r>
            <a:r>
              <a:rPr lang="en-US" sz="3200" b="1" dirty="0">
                <a:solidFill>
                  <a:schemeClr val="bg1"/>
                </a:solidFill>
                <a:latin typeface="Playfair Display" pitchFamily="2" charset="77"/>
                <a:cs typeface="Cousine" panose="020B0604020202020204" charset="0"/>
              </a:rPr>
              <a:t> key – Mapping Network</a:t>
            </a:r>
          </a:p>
        </p:txBody>
      </p:sp>
      <p:pic>
        <p:nvPicPr>
          <p:cNvPr id="1026" name="Picture 2" descr="A Unified Visual and Linguistic Semantics Method for Enhanced Image  Captioning">
            <a:extLst>
              <a:ext uri="{FF2B5EF4-FFF2-40B4-BE49-F238E27FC236}">
                <a16:creationId xmlns:a16="http://schemas.microsoft.com/office/drawing/2014/main" id="{E19AF0B5-4362-427E-8F4C-6EBE50E30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48" y="1286096"/>
            <a:ext cx="5961504" cy="1940199"/>
          </a:xfrm>
          <a:prstGeom prst="rect">
            <a:avLst/>
          </a:prstGeom>
          <a:noFill/>
          <a:extLst>
            <a:ext uri="{909E8E84-426E-40DD-AFC4-6F175D3DCCD1}">
              <a14:hiddenFill xmlns:a14="http://schemas.microsoft.com/office/drawing/2010/main">
                <a:solidFill>
                  <a:srgbClr val="FFFFFF"/>
                </a:solidFill>
              </a14:hiddenFill>
            </a:ext>
          </a:extLst>
        </p:spPr>
      </p:pic>
      <p:sp>
        <p:nvSpPr>
          <p:cNvPr id="6" name="Tiêu đề 1">
            <a:extLst>
              <a:ext uri="{FF2B5EF4-FFF2-40B4-BE49-F238E27FC236}">
                <a16:creationId xmlns:a16="http://schemas.microsoft.com/office/drawing/2014/main" id="{43366668-26BD-2B53-B73F-2BE0A03B673B}"/>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Playfair Display" pitchFamily="2" charset="77"/>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7" name="TextBox 6">
            <a:extLst>
              <a:ext uri="{FF2B5EF4-FFF2-40B4-BE49-F238E27FC236}">
                <a16:creationId xmlns:a16="http://schemas.microsoft.com/office/drawing/2014/main" id="{CCC82AD9-6A73-8366-C085-08A46CA3A7CD}"/>
              </a:ext>
            </a:extLst>
          </p:cNvPr>
          <p:cNvSpPr txBox="1"/>
          <p:nvPr/>
        </p:nvSpPr>
        <p:spPr>
          <a:xfrm>
            <a:off x="408916" y="3494628"/>
            <a:ext cx="7964119" cy="954107"/>
          </a:xfrm>
          <a:prstGeom prst="rect">
            <a:avLst/>
          </a:prstGeom>
          <a:noFill/>
        </p:spPr>
        <p:txBody>
          <a:bodyPr wrap="square" rtlCol="0">
            <a:spAutoFit/>
          </a:bodyPr>
          <a:lstStyle/>
          <a:p>
            <a:r>
              <a:rPr lang="en-US">
                <a:latin typeface="Playfair Display" pitchFamily="2" charset="77"/>
              </a:rPr>
              <a:t>Mapping Network (key component of paper/model) to transform/match CLIP encoding (output of CLIP) to word embedding (input of GPT-2)</a:t>
            </a:r>
          </a:p>
          <a:p>
            <a:r>
              <a:rPr lang="en-US">
                <a:latin typeface="Playfair Display" pitchFamily="2" charset="77"/>
              </a:rPr>
              <a:t>Using Prefix-tuning technique for language model, with Transformer network architecture, makes the model significantly lighter,</a:t>
            </a:r>
            <a:endParaRPr lang="en-VN">
              <a:latin typeface="Playfair Display" pitchFamily="2" charset="77"/>
            </a:endParaRPr>
          </a:p>
        </p:txBody>
      </p:sp>
      <p:sp>
        <p:nvSpPr>
          <p:cNvPr id="2" name="TextBox 1">
            <a:extLst>
              <a:ext uri="{FF2B5EF4-FFF2-40B4-BE49-F238E27FC236}">
                <a16:creationId xmlns:a16="http://schemas.microsoft.com/office/drawing/2014/main" id="{E17C5E19-13C3-4689-44C0-51FA7F739803}"/>
              </a:ext>
            </a:extLst>
          </p:cNvPr>
          <p:cNvSpPr txBox="1"/>
          <p:nvPr/>
        </p:nvSpPr>
        <p:spPr>
          <a:xfrm>
            <a:off x="8051956" y="4695147"/>
            <a:ext cx="40748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36</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604412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1F324-FA7B-B72A-1C8B-99839A6710B0}"/>
              </a:ext>
            </a:extLst>
          </p:cNvPr>
          <p:cNvSpPr txBox="1"/>
          <p:nvPr/>
        </p:nvSpPr>
        <p:spPr>
          <a:xfrm>
            <a:off x="1345796" y="482600"/>
            <a:ext cx="6452407" cy="584775"/>
          </a:xfrm>
          <a:prstGeom prst="rect">
            <a:avLst/>
          </a:prstGeom>
          <a:noFill/>
        </p:spPr>
        <p:txBody>
          <a:bodyPr wrap="none" lIns="91440" tIns="45720" rIns="91440" bIns="45720" rtlCol="0" anchor="t">
            <a:spAutoFit/>
          </a:bodyPr>
          <a:lstStyle/>
          <a:p>
            <a:r>
              <a:rPr lang="en-US" sz="3200" b="1">
                <a:solidFill>
                  <a:schemeClr val="bg1"/>
                </a:solidFill>
                <a:latin typeface="Playfair Display" pitchFamily="2" charset="77"/>
                <a:cs typeface="Cousine" panose="020B0604020202020204" charset="0"/>
              </a:rPr>
              <a:t>Prefix Tuning and why we use it?</a:t>
            </a:r>
          </a:p>
        </p:txBody>
      </p:sp>
      <p:sp>
        <p:nvSpPr>
          <p:cNvPr id="4" name="TextBox 3">
            <a:extLst>
              <a:ext uri="{FF2B5EF4-FFF2-40B4-BE49-F238E27FC236}">
                <a16:creationId xmlns:a16="http://schemas.microsoft.com/office/drawing/2014/main" id="{FD7F8EFF-5F42-33E7-1FD1-AAF823743E92}"/>
              </a:ext>
            </a:extLst>
          </p:cNvPr>
          <p:cNvSpPr txBox="1"/>
          <p:nvPr/>
        </p:nvSpPr>
        <p:spPr>
          <a:xfrm>
            <a:off x="78818" y="1067375"/>
            <a:ext cx="9111142"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a:latin typeface="Playfair Display" pitchFamily="2" charset="77"/>
              </a:rPr>
              <a:t>If we want to train the language model to produce a specific target word, “pretraining”/pre-training relevant phrases will strengthen the conditional validation of the language model for the desired output.</a:t>
            </a:r>
          </a:p>
        </p:txBody>
      </p:sp>
      <p:pic>
        <p:nvPicPr>
          <p:cNvPr id="5" name="Hình ảnh 10">
            <a:extLst>
              <a:ext uri="{FF2B5EF4-FFF2-40B4-BE49-F238E27FC236}">
                <a16:creationId xmlns:a16="http://schemas.microsoft.com/office/drawing/2014/main" id="{B7A3A83F-F491-4DB4-35A9-7D05A4B2B182}"/>
              </a:ext>
            </a:extLst>
          </p:cNvPr>
          <p:cNvPicPr>
            <a:picLocks noChangeAspect="1"/>
          </p:cNvPicPr>
          <p:nvPr/>
        </p:nvPicPr>
        <p:blipFill rotWithShape="1">
          <a:blip r:embed="rId3"/>
          <a:srcRect l="2538" t="5742" b="10393"/>
          <a:stretch/>
        </p:blipFill>
        <p:spPr>
          <a:xfrm>
            <a:off x="2197489" y="1798468"/>
            <a:ext cx="4749022" cy="2573679"/>
          </a:xfrm>
          <a:prstGeom prst="rect">
            <a:avLst/>
          </a:prstGeom>
          <a:ln>
            <a:solidFill>
              <a:schemeClr val="bg1"/>
            </a:solidFill>
          </a:ln>
        </p:spPr>
      </p:pic>
      <p:sp>
        <p:nvSpPr>
          <p:cNvPr id="6" name="Tiêu đề 1">
            <a:extLst>
              <a:ext uri="{FF2B5EF4-FFF2-40B4-BE49-F238E27FC236}">
                <a16:creationId xmlns:a16="http://schemas.microsoft.com/office/drawing/2014/main" id="{150061A4-0243-B803-E275-C18DE56377A6}"/>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Playfair Display" pitchFamily="2" charset="77"/>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2" name="TextBox 1">
            <a:extLst>
              <a:ext uri="{FF2B5EF4-FFF2-40B4-BE49-F238E27FC236}">
                <a16:creationId xmlns:a16="http://schemas.microsoft.com/office/drawing/2014/main" id="{9E2ACFE8-2B65-AC91-AA7B-82D07ED401C0}"/>
              </a:ext>
            </a:extLst>
          </p:cNvPr>
          <p:cNvSpPr txBox="1"/>
          <p:nvPr/>
        </p:nvSpPr>
        <p:spPr>
          <a:xfrm>
            <a:off x="8051956" y="4695147"/>
            <a:ext cx="38183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37</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99669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249AB-B6B2-FBE2-DFF3-98C54492BDE6}"/>
              </a:ext>
            </a:extLst>
          </p:cNvPr>
          <p:cNvSpPr txBox="1"/>
          <p:nvPr/>
        </p:nvSpPr>
        <p:spPr>
          <a:xfrm>
            <a:off x="609601" y="482600"/>
            <a:ext cx="2741456" cy="584775"/>
          </a:xfrm>
          <a:prstGeom prst="rect">
            <a:avLst/>
          </a:prstGeom>
          <a:noFill/>
        </p:spPr>
        <p:txBody>
          <a:bodyPr wrap="none" lIns="91440" tIns="45720" rIns="91440" bIns="45720" rtlCol="0" anchor="t">
            <a:spAutoFit/>
          </a:bodyPr>
          <a:lstStyle/>
          <a:p>
            <a:r>
              <a:rPr lang="en-US" sz="3200" b="1">
                <a:solidFill>
                  <a:schemeClr val="bg1"/>
                </a:solidFill>
                <a:latin typeface="Playfair Display" pitchFamily="2" charset="77"/>
                <a:cs typeface="Cousine" panose="020B0604020202020204" charset="0"/>
              </a:rPr>
              <a:t>Transformer </a:t>
            </a:r>
          </a:p>
        </p:txBody>
      </p:sp>
      <p:sp>
        <p:nvSpPr>
          <p:cNvPr id="6" name="TextBox 5">
            <a:extLst>
              <a:ext uri="{FF2B5EF4-FFF2-40B4-BE49-F238E27FC236}">
                <a16:creationId xmlns:a16="http://schemas.microsoft.com/office/drawing/2014/main" id="{D0EC9306-F72B-BD79-0F73-356055B68AE5}"/>
              </a:ext>
            </a:extLst>
          </p:cNvPr>
          <p:cNvSpPr txBox="1"/>
          <p:nvPr/>
        </p:nvSpPr>
        <p:spPr>
          <a:xfrm>
            <a:off x="448175" y="3681053"/>
            <a:ext cx="7664741" cy="1169551"/>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a:latin typeface="Playfair Display" pitchFamily="2" charset="77"/>
              </a:rPr>
              <a:t>Minimize the number of words for long sentences.</a:t>
            </a:r>
          </a:p>
          <a:p>
            <a:r>
              <a:rPr lang="en-GB">
                <a:latin typeface="Playfair Display" pitchFamily="2" charset="77"/>
              </a:rPr>
              <a:t>Transformer includes 2 inputs</a:t>
            </a:r>
          </a:p>
          <a:p>
            <a:r>
              <a:rPr lang="en-GB">
                <a:latin typeface="Playfair Display" pitchFamily="2" charset="77"/>
              </a:rPr>
              <a:t>- CLIP visual encoding</a:t>
            </a:r>
          </a:p>
          <a:p>
            <a:r>
              <a:rPr lang="en-GB">
                <a:latin typeface="Playfair Display" pitchFamily="2" charset="77"/>
              </a:rPr>
              <a:t>- Learned constant input: Stores important information learned about CLIP encoding from multi-head attention, helping to optimize the language model when encountering new data.</a:t>
            </a:r>
          </a:p>
        </p:txBody>
      </p:sp>
      <p:pic>
        <p:nvPicPr>
          <p:cNvPr id="7" name="Picture 6">
            <a:extLst>
              <a:ext uri="{FF2B5EF4-FFF2-40B4-BE49-F238E27FC236}">
                <a16:creationId xmlns:a16="http://schemas.microsoft.com/office/drawing/2014/main" id="{F8AE2BE9-52FF-203D-BCCB-C8516E47B6CD}"/>
              </a:ext>
            </a:extLst>
          </p:cNvPr>
          <p:cNvPicPr>
            <a:picLocks noChangeAspect="1"/>
          </p:cNvPicPr>
          <p:nvPr/>
        </p:nvPicPr>
        <p:blipFill>
          <a:blip r:embed="rId3"/>
          <a:stretch>
            <a:fillRect/>
          </a:stretch>
        </p:blipFill>
        <p:spPr>
          <a:xfrm>
            <a:off x="2031023" y="1067375"/>
            <a:ext cx="4660722" cy="2474117"/>
          </a:xfrm>
          <a:prstGeom prst="rect">
            <a:avLst/>
          </a:prstGeom>
        </p:spPr>
      </p:pic>
      <p:sp>
        <p:nvSpPr>
          <p:cNvPr id="8" name="Tiêu đề 1">
            <a:extLst>
              <a:ext uri="{FF2B5EF4-FFF2-40B4-BE49-F238E27FC236}">
                <a16:creationId xmlns:a16="http://schemas.microsoft.com/office/drawing/2014/main" id="{C52DC0DE-D95E-58AB-6180-FDED8A9DB6DC}"/>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Playfair Display" pitchFamily="2" charset="77"/>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2" name="TextBox 1">
            <a:extLst>
              <a:ext uri="{FF2B5EF4-FFF2-40B4-BE49-F238E27FC236}">
                <a16:creationId xmlns:a16="http://schemas.microsoft.com/office/drawing/2014/main" id="{BA9EF09E-31B7-DEA4-F346-7082C6FB0608}"/>
              </a:ext>
            </a:extLst>
          </p:cNvPr>
          <p:cNvSpPr txBox="1"/>
          <p:nvPr/>
        </p:nvSpPr>
        <p:spPr>
          <a:xfrm>
            <a:off x="8051956" y="4695147"/>
            <a:ext cx="40908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38</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054184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B3AF6-B347-B1AD-4F0C-A7C12EEBA4F8}"/>
            </a:ext>
          </a:extLst>
        </p:cNvPr>
        <p:cNvGrpSpPr/>
        <p:nvPr/>
      </p:nvGrpSpPr>
      <p:grpSpPr>
        <a:xfrm>
          <a:off x="0" y="0"/>
          <a:ext cx="0" cy="0"/>
          <a:chOff x="0" y="0"/>
          <a:chExt cx="0" cy="0"/>
        </a:xfrm>
      </p:grpSpPr>
      <p:sp>
        <p:nvSpPr>
          <p:cNvPr id="8" name="Tiêu đề 1">
            <a:extLst>
              <a:ext uri="{FF2B5EF4-FFF2-40B4-BE49-F238E27FC236}">
                <a16:creationId xmlns:a16="http://schemas.microsoft.com/office/drawing/2014/main" id="{DA5E9E58-BA0A-CF47-9F48-667AE752DE64}"/>
              </a:ext>
            </a:extLst>
          </p:cNvPr>
          <p:cNvSpPr>
            <a:spLocks noGrp="1"/>
          </p:cNvSpPr>
          <p:nvPr>
            <p:ph type="title"/>
          </p:nvPr>
        </p:nvSpPr>
        <p:spPr>
          <a:xfrm>
            <a:off x="408916" y="115597"/>
            <a:ext cx="7704000" cy="592200"/>
          </a:xfrm>
        </p:spPr>
        <p:txBody>
          <a:bodyPr/>
          <a:lstStyle/>
          <a:p>
            <a:pPr algn="l"/>
            <a:r>
              <a:rPr lang="vi-VN" sz="2000" dirty="0">
                <a:solidFill>
                  <a:schemeClr val="accent3">
                    <a:lumMod val="49000"/>
                  </a:schemeClr>
                </a:solidFill>
                <a:latin typeface="Playfair Display" pitchFamily="2" charset="77"/>
                <a:cs typeface="Times New Roman" panose="02020603050405020304" pitchFamily="18" charset="0"/>
              </a:rPr>
              <a:t>2</a:t>
            </a:r>
            <a:r>
              <a:rPr lang="vi-VN" sz="2000" dirty="0">
                <a:solidFill>
                  <a:schemeClr val="accent3">
                    <a:lumMod val="49000"/>
                  </a:schemeClr>
                </a:solidFill>
                <a:latin typeface="Playfair Display" pitchFamily="2" charset="77"/>
              </a:rPr>
              <a:t>. CLIPCap</a:t>
            </a:r>
          </a:p>
        </p:txBody>
      </p:sp>
      <p:sp>
        <p:nvSpPr>
          <p:cNvPr id="2" name="TextBox 1">
            <a:extLst>
              <a:ext uri="{FF2B5EF4-FFF2-40B4-BE49-F238E27FC236}">
                <a16:creationId xmlns:a16="http://schemas.microsoft.com/office/drawing/2014/main" id="{31D4AC78-DC02-9BAD-3192-DD6E9B01A65E}"/>
              </a:ext>
            </a:extLst>
          </p:cNvPr>
          <p:cNvSpPr txBox="1"/>
          <p:nvPr/>
        </p:nvSpPr>
        <p:spPr>
          <a:xfrm>
            <a:off x="840562" y="1246390"/>
            <a:ext cx="7462875" cy="2031325"/>
          </a:xfrm>
          <a:prstGeom prst="rect">
            <a:avLst/>
          </a:prstGeom>
          <a:noFill/>
        </p:spPr>
        <p:txBody>
          <a:bodyPr wrap="square" rtlCol="0">
            <a:spAutoFit/>
          </a:bodyPr>
          <a:lstStyle/>
          <a:p>
            <a:r>
              <a:rPr lang="en-VN" dirty="0">
                <a:latin typeface="Playfair Display" pitchFamily="2" charset="77"/>
              </a:rPr>
              <a:t>Using beam search to generate caption:</a:t>
            </a:r>
          </a:p>
          <a:p>
            <a:pPr marL="342900" indent="-342900">
              <a:buAutoNum type="arabicPeriod"/>
            </a:pPr>
            <a:r>
              <a:rPr lang="en-US" b="1" dirty="0">
                <a:latin typeface="Playfair Display" pitchFamily="2" charset="77"/>
              </a:rPr>
              <a:t>Beam Initialization:</a:t>
            </a:r>
            <a:r>
              <a:rPr lang="en-US" dirty="0">
                <a:latin typeface="Playfair Display" pitchFamily="2" charset="77"/>
              </a:rPr>
              <a:t> Generate </a:t>
            </a:r>
            <a:r>
              <a:rPr lang="en-US" dirty="0" err="1">
                <a:latin typeface="Playfair Display" pitchFamily="2" charset="77"/>
              </a:rPr>
              <a:t>beam_size</a:t>
            </a:r>
            <a:r>
              <a:rPr lang="en-US" dirty="0">
                <a:latin typeface="Playfair Display" pitchFamily="2" charset="77"/>
              </a:rPr>
              <a:t> beams from the prompt or embedding.</a:t>
            </a:r>
          </a:p>
          <a:p>
            <a:pPr marL="342900" indent="-342900">
              <a:buAutoNum type="arabicPeriod"/>
            </a:pPr>
            <a:r>
              <a:rPr lang="en-US" b="1" dirty="0">
                <a:latin typeface="Playfair Display" pitchFamily="2" charset="77"/>
              </a:rPr>
              <a:t>Token Prediction:</a:t>
            </a:r>
            <a:r>
              <a:rPr lang="en-US" dirty="0">
                <a:latin typeface="Playfair Display" pitchFamily="2" charset="77"/>
              </a:rPr>
              <a:t> The model predicts the next token for each beam and computes log-likelihood scores.</a:t>
            </a:r>
          </a:p>
          <a:p>
            <a:pPr marL="342900" indent="-342900">
              <a:buAutoNum type="arabicPeriod"/>
            </a:pPr>
            <a:r>
              <a:rPr lang="en-US" b="1" dirty="0">
                <a:latin typeface="Playfair Display" pitchFamily="2" charset="77"/>
              </a:rPr>
              <a:t>Beam Update:</a:t>
            </a:r>
            <a:r>
              <a:rPr lang="en-US" dirty="0">
                <a:latin typeface="Playfair Display" pitchFamily="2" charset="77"/>
              </a:rPr>
              <a:t> Select the top </a:t>
            </a:r>
            <a:r>
              <a:rPr lang="en-US" dirty="0" err="1">
                <a:latin typeface="Playfair Display" pitchFamily="2" charset="77"/>
              </a:rPr>
              <a:t>beam_size</a:t>
            </a:r>
            <a:r>
              <a:rPr lang="en-US" dirty="0">
                <a:latin typeface="Playfair Display" pitchFamily="2" charset="77"/>
              </a:rPr>
              <a:t> sequences with the highest scores and update the states.</a:t>
            </a:r>
          </a:p>
          <a:p>
            <a:pPr marL="342900" indent="-342900">
              <a:buAutoNum type="arabicPeriod"/>
            </a:pPr>
            <a:r>
              <a:rPr lang="en-US" b="1" dirty="0">
                <a:latin typeface="Playfair Display" pitchFamily="2" charset="77"/>
              </a:rPr>
              <a:t>Stopping Check:</a:t>
            </a:r>
            <a:r>
              <a:rPr lang="en-US" dirty="0">
                <a:latin typeface="Playfair Display" pitchFamily="2" charset="77"/>
              </a:rPr>
              <a:t> Stop the process if all sequences have ended or reached the maximum length.</a:t>
            </a:r>
          </a:p>
          <a:p>
            <a:pPr marL="342900" indent="-342900">
              <a:buAutoNum type="arabicPeriod"/>
            </a:pPr>
            <a:r>
              <a:rPr lang="en-US" b="1" dirty="0">
                <a:latin typeface="Playfair Display" pitchFamily="2" charset="77"/>
              </a:rPr>
              <a:t>Return Results:</a:t>
            </a:r>
            <a:r>
              <a:rPr lang="en-US" dirty="0">
                <a:latin typeface="Playfair Display" pitchFamily="2" charset="77"/>
              </a:rPr>
              <a:t> Return the list of generated sequences, sorted by their scores.</a:t>
            </a:r>
            <a:endParaRPr lang="en-VN" dirty="0">
              <a:latin typeface="Playfair Display" pitchFamily="2" charset="77"/>
            </a:endParaRPr>
          </a:p>
        </p:txBody>
      </p:sp>
      <p:sp>
        <p:nvSpPr>
          <p:cNvPr id="4" name="TextBox 3">
            <a:extLst>
              <a:ext uri="{FF2B5EF4-FFF2-40B4-BE49-F238E27FC236}">
                <a16:creationId xmlns:a16="http://schemas.microsoft.com/office/drawing/2014/main" id="{54779448-09C8-CD88-685A-7D14FE02372E}"/>
              </a:ext>
            </a:extLst>
          </p:cNvPr>
          <p:cNvSpPr txBox="1"/>
          <p:nvPr/>
        </p:nvSpPr>
        <p:spPr>
          <a:xfrm>
            <a:off x="8051956" y="4695147"/>
            <a:ext cx="40588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39</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78378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5C634F-95AC-DDF5-CB87-10A423A069FB}"/>
              </a:ext>
            </a:extLst>
          </p:cNvPr>
          <p:cNvSpPr txBox="1"/>
          <p:nvPr/>
        </p:nvSpPr>
        <p:spPr>
          <a:xfrm>
            <a:off x="851450" y="768590"/>
            <a:ext cx="7070857" cy="1138773"/>
          </a:xfrm>
          <a:prstGeom prst="rect">
            <a:avLst/>
          </a:prstGeom>
          <a:noFill/>
        </p:spPr>
        <p:txBody>
          <a:bodyPr wrap="square">
            <a:spAutoFit/>
          </a:bodyPr>
          <a:lstStyle/>
          <a:p>
            <a:pPr algn="just"/>
            <a:r>
              <a:rPr lang="en-US" sz="1700" dirty="0">
                <a:latin typeface="Playfair Display" pitchFamily="2" charset="77"/>
              </a:rPr>
              <a:t>IMAGE CAPTIONING </a:t>
            </a:r>
            <a:r>
              <a:rPr lang="en-US" sz="1700" dirty="0">
                <a:solidFill>
                  <a:srgbClr val="000000"/>
                </a:solidFill>
                <a:effectLst/>
                <a:latin typeface="Playfair Display" pitchFamily="2" charset="77"/>
              </a:rPr>
              <a:t>is the task of describing the visual content of the image in natural language, employing a visual understanding system and a language model capable of generating meaningful and syntactically correct sentences.</a:t>
            </a:r>
          </a:p>
        </p:txBody>
      </p:sp>
      <p:sp>
        <p:nvSpPr>
          <p:cNvPr id="14" name="Hộp Văn bản 3">
            <a:extLst>
              <a:ext uri="{FF2B5EF4-FFF2-40B4-BE49-F238E27FC236}">
                <a16:creationId xmlns:a16="http://schemas.microsoft.com/office/drawing/2014/main" id="{415F5382-C0E6-99E0-12C4-687FD91A8810}"/>
              </a:ext>
            </a:extLst>
          </p:cNvPr>
          <p:cNvSpPr txBox="1"/>
          <p:nvPr/>
        </p:nvSpPr>
        <p:spPr>
          <a:xfrm>
            <a:off x="2925559" y="2416781"/>
            <a:ext cx="4996749" cy="276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350"/>
              </a:lnSpc>
            </a:pPr>
            <a:r>
              <a:rPr lang="en-US" sz="1700" b="0" err="1">
                <a:solidFill>
                  <a:schemeClr val="bg1"/>
                </a:solidFill>
                <a:effectLst/>
                <a:latin typeface="Playfair Display" pitchFamily="2" charset="77"/>
              </a:rPr>
              <a:t>ba</a:t>
            </a:r>
            <a:r>
              <a:rPr lang="en-US" sz="1700" b="0">
                <a:solidFill>
                  <a:schemeClr val="bg1"/>
                </a:solidFill>
                <a:effectLst/>
                <a:latin typeface="Playfair Display" pitchFamily="2" charset="77"/>
              </a:rPr>
              <a:t> </a:t>
            </a:r>
            <a:r>
              <a:rPr lang="en-US" sz="1700" b="0" err="1">
                <a:solidFill>
                  <a:schemeClr val="bg1"/>
                </a:solidFill>
                <a:effectLst/>
                <a:latin typeface="Playfair Display" pitchFamily="2" charset="77"/>
              </a:rPr>
              <a:t>chiếc</a:t>
            </a:r>
            <a:r>
              <a:rPr lang="en-US" sz="1700" b="0">
                <a:solidFill>
                  <a:schemeClr val="bg1"/>
                </a:solidFill>
                <a:effectLst/>
                <a:latin typeface="Playfair Display" pitchFamily="2" charset="77"/>
              </a:rPr>
              <a:t> </a:t>
            </a:r>
            <a:r>
              <a:rPr lang="en-US" sz="1700" b="0" err="1">
                <a:solidFill>
                  <a:schemeClr val="bg1"/>
                </a:solidFill>
                <a:effectLst/>
                <a:latin typeface="Playfair Display" pitchFamily="2" charset="77"/>
              </a:rPr>
              <a:t>thuyền</a:t>
            </a:r>
            <a:r>
              <a:rPr lang="en-US" sz="1700" b="0">
                <a:solidFill>
                  <a:schemeClr val="bg1"/>
                </a:solidFill>
                <a:effectLst/>
                <a:latin typeface="Playfair Display" pitchFamily="2" charset="77"/>
              </a:rPr>
              <a:t> </a:t>
            </a:r>
            <a:r>
              <a:rPr lang="en-US" sz="1700" b="0" err="1">
                <a:solidFill>
                  <a:schemeClr val="bg1"/>
                </a:solidFill>
                <a:effectLst/>
                <a:latin typeface="Playfair Display" pitchFamily="2" charset="77"/>
              </a:rPr>
              <a:t>đang</a:t>
            </a:r>
            <a:r>
              <a:rPr lang="en-US" sz="1700" b="0">
                <a:solidFill>
                  <a:schemeClr val="bg1"/>
                </a:solidFill>
                <a:effectLst/>
                <a:latin typeface="Playfair Display" pitchFamily="2" charset="77"/>
              </a:rPr>
              <a:t> di </a:t>
            </a:r>
            <a:r>
              <a:rPr lang="en-US" sz="1700" b="0" err="1">
                <a:solidFill>
                  <a:schemeClr val="bg1"/>
                </a:solidFill>
                <a:effectLst/>
                <a:latin typeface="Playfair Display" pitchFamily="2" charset="77"/>
              </a:rPr>
              <a:t>chuyển</a:t>
            </a:r>
            <a:r>
              <a:rPr lang="en-US" sz="1700" b="0">
                <a:solidFill>
                  <a:schemeClr val="bg1"/>
                </a:solidFill>
                <a:effectLst/>
                <a:latin typeface="Playfair Display" pitchFamily="2" charset="77"/>
              </a:rPr>
              <a:t> </a:t>
            </a:r>
            <a:r>
              <a:rPr lang="en-US" sz="1700" b="0" err="1">
                <a:solidFill>
                  <a:schemeClr val="bg1"/>
                </a:solidFill>
                <a:effectLst/>
                <a:latin typeface="Playfair Display" pitchFamily="2" charset="77"/>
              </a:rPr>
              <a:t>ở</a:t>
            </a:r>
            <a:r>
              <a:rPr lang="en-US" sz="1700" b="0">
                <a:solidFill>
                  <a:schemeClr val="bg1"/>
                </a:solidFill>
                <a:effectLst/>
                <a:latin typeface="Playfair Display" pitchFamily="2" charset="77"/>
              </a:rPr>
              <a:t> </a:t>
            </a:r>
            <a:r>
              <a:rPr lang="en-US" sz="1700" b="0" err="1">
                <a:solidFill>
                  <a:schemeClr val="bg1"/>
                </a:solidFill>
                <a:effectLst/>
                <a:latin typeface="Playfair Display" pitchFamily="2" charset="77"/>
              </a:rPr>
              <a:t>trên</a:t>
            </a:r>
            <a:r>
              <a:rPr lang="en-US" sz="1700" b="0">
                <a:solidFill>
                  <a:schemeClr val="bg1"/>
                </a:solidFill>
                <a:effectLst/>
                <a:latin typeface="Playfair Display" pitchFamily="2" charset="77"/>
              </a:rPr>
              <a:t> con </a:t>
            </a:r>
            <a:r>
              <a:rPr lang="en-US" sz="1700" b="0" err="1">
                <a:solidFill>
                  <a:schemeClr val="bg1"/>
                </a:solidFill>
                <a:effectLst/>
                <a:latin typeface="Playfair Display" pitchFamily="2" charset="77"/>
              </a:rPr>
              <a:t>sông</a:t>
            </a:r>
            <a:endParaRPr lang="en-US" sz="1700" b="0">
              <a:solidFill>
                <a:schemeClr val="bg1"/>
              </a:solidFill>
              <a:effectLst/>
              <a:latin typeface="Playfair Display" pitchFamily="2" charset="77"/>
            </a:endParaRPr>
          </a:p>
        </p:txBody>
      </p:sp>
      <p:sp>
        <p:nvSpPr>
          <p:cNvPr id="15" name="Hộp Văn bản 5">
            <a:extLst>
              <a:ext uri="{FF2B5EF4-FFF2-40B4-BE49-F238E27FC236}">
                <a16:creationId xmlns:a16="http://schemas.microsoft.com/office/drawing/2014/main" id="{CEA9820E-5EA5-4984-50DF-6B089190A254}"/>
              </a:ext>
            </a:extLst>
          </p:cNvPr>
          <p:cNvSpPr txBox="1"/>
          <p:nvPr/>
        </p:nvSpPr>
        <p:spPr>
          <a:xfrm>
            <a:off x="2925559" y="3876564"/>
            <a:ext cx="5266512" cy="276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350"/>
              </a:lnSpc>
            </a:pPr>
            <a:r>
              <a:rPr lang="vi-VN" sz="1700" b="0" dirty="0">
                <a:solidFill>
                  <a:schemeClr val="bg1"/>
                </a:solidFill>
                <a:effectLst/>
                <a:latin typeface="Playfair Display" pitchFamily="2" charset="77"/>
              </a:rPr>
              <a:t>người phụ nữ đang nhìn vào những chiếc đèn lồng</a:t>
            </a:r>
          </a:p>
        </p:txBody>
      </p:sp>
      <p:pic>
        <p:nvPicPr>
          <p:cNvPr id="18" name="Picture 17" descr="Long shot of a river with a group of people in a boat&#10;&#10;Description automatically generated">
            <a:extLst>
              <a:ext uri="{FF2B5EF4-FFF2-40B4-BE49-F238E27FC236}">
                <a16:creationId xmlns:a16="http://schemas.microsoft.com/office/drawing/2014/main" id="{507A2383-7435-DFEA-104F-B860A4BE0C47}"/>
              </a:ext>
            </a:extLst>
          </p:cNvPr>
          <p:cNvPicPr>
            <a:picLocks noChangeAspect="1"/>
          </p:cNvPicPr>
          <p:nvPr/>
        </p:nvPicPr>
        <p:blipFill>
          <a:blip r:embed="rId2"/>
          <a:stretch>
            <a:fillRect/>
          </a:stretch>
        </p:blipFill>
        <p:spPr>
          <a:xfrm>
            <a:off x="919249" y="1942476"/>
            <a:ext cx="1867394" cy="1225225"/>
          </a:xfrm>
          <a:prstGeom prst="rect">
            <a:avLst/>
          </a:prstGeom>
        </p:spPr>
      </p:pic>
      <p:pic>
        <p:nvPicPr>
          <p:cNvPr id="19" name="Picture 18" descr="A person looking at lanterns&#10;&#10;Description automatically generated">
            <a:extLst>
              <a:ext uri="{FF2B5EF4-FFF2-40B4-BE49-F238E27FC236}">
                <a16:creationId xmlns:a16="http://schemas.microsoft.com/office/drawing/2014/main" id="{D678A8C4-6CEF-570A-F883-1C9C8F108513}"/>
              </a:ext>
            </a:extLst>
          </p:cNvPr>
          <p:cNvPicPr>
            <a:picLocks noChangeAspect="1"/>
          </p:cNvPicPr>
          <p:nvPr/>
        </p:nvPicPr>
        <p:blipFill>
          <a:blip r:embed="rId3"/>
          <a:stretch>
            <a:fillRect/>
          </a:stretch>
        </p:blipFill>
        <p:spPr>
          <a:xfrm>
            <a:off x="1321699" y="3254587"/>
            <a:ext cx="1208681" cy="1510851"/>
          </a:xfrm>
          <a:prstGeom prst="rect">
            <a:avLst/>
          </a:prstGeom>
        </p:spPr>
      </p:pic>
      <p:sp>
        <p:nvSpPr>
          <p:cNvPr id="20" name="Parallelogram 19">
            <a:extLst>
              <a:ext uri="{FF2B5EF4-FFF2-40B4-BE49-F238E27FC236}">
                <a16:creationId xmlns:a16="http://schemas.microsoft.com/office/drawing/2014/main" id="{AB059866-DB8C-BF92-90D0-298736ACA8C7}"/>
              </a:ext>
            </a:extLst>
          </p:cNvPr>
          <p:cNvSpPr/>
          <p:nvPr/>
        </p:nvSpPr>
        <p:spPr>
          <a:xfrm>
            <a:off x="-279286" y="0"/>
            <a:ext cx="3327286" cy="539264"/>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TextBox 15">
            <a:extLst>
              <a:ext uri="{FF2B5EF4-FFF2-40B4-BE49-F238E27FC236}">
                <a16:creationId xmlns:a16="http://schemas.microsoft.com/office/drawing/2014/main" id="{FC481CD9-5A91-7756-CFBE-F65FEC39AA51}"/>
              </a:ext>
            </a:extLst>
          </p:cNvPr>
          <p:cNvSpPr txBox="1"/>
          <p:nvPr/>
        </p:nvSpPr>
        <p:spPr>
          <a:xfrm>
            <a:off x="0" y="-7367"/>
            <a:ext cx="2879050"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    </a:t>
            </a:r>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Definition</a:t>
            </a:r>
          </a:p>
        </p:txBody>
      </p:sp>
      <p:sp>
        <p:nvSpPr>
          <p:cNvPr id="21" name="Parallelogram 20">
            <a:extLst>
              <a:ext uri="{FF2B5EF4-FFF2-40B4-BE49-F238E27FC236}">
                <a16:creationId xmlns:a16="http://schemas.microsoft.com/office/drawing/2014/main" id="{051444CC-CDE1-4141-125B-169EA27B72FA}"/>
              </a:ext>
            </a:extLst>
          </p:cNvPr>
          <p:cNvSpPr/>
          <p:nvPr/>
        </p:nvSpPr>
        <p:spPr>
          <a:xfrm>
            <a:off x="8239572" y="4916384"/>
            <a:ext cx="1049317" cy="227116"/>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93553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4192C1-883D-2CE6-357A-92E430D971C6}"/>
              </a:ext>
            </a:extLst>
          </p:cNvPr>
          <p:cNvSpPr txBox="1"/>
          <p:nvPr/>
        </p:nvSpPr>
        <p:spPr>
          <a:xfrm>
            <a:off x="609601" y="482600"/>
            <a:ext cx="4105611" cy="584775"/>
          </a:xfrm>
          <a:prstGeom prst="rect">
            <a:avLst/>
          </a:prstGeom>
          <a:noFill/>
        </p:spPr>
        <p:txBody>
          <a:bodyPr wrap="none" lIns="91440" tIns="45720" rIns="91440" bIns="45720" rtlCol="0" anchor="t">
            <a:spAutoFit/>
          </a:bodyPr>
          <a:lstStyle/>
          <a:p>
            <a:r>
              <a:rPr lang="en-US" sz="3200" b="1">
                <a:solidFill>
                  <a:schemeClr val="bg1"/>
                </a:solidFill>
                <a:latin typeface="Playfair Display" pitchFamily="2" charset="77"/>
                <a:cs typeface="Cousine" panose="020B0604020202020204" charset="0"/>
              </a:rPr>
              <a:t>ClipCap Limitations </a:t>
            </a:r>
          </a:p>
        </p:txBody>
      </p:sp>
      <p:sp>
        <p:nvSpPr>
          <p:cNvPr id="4" name="TextBox 3">
            <a:extLst>
              <a:ext uri="{FF2B5EF4-FFF2-40B4-BE49-F238E27FC236}">
                <a16:creationId xmlns:a16="http://schemas.microsoft.com/office/drawing/2014/main" id="{362DB07E-D40C-4F59-07C1-4D62CDD614CD}"/>
              </a:ext>
            </a:extLst>
          </p:cNvPr>
          <p:cNvSpPr txBox="1"/>
          <p:nvPr/>
        </p:nvSpPr>
        <p:spPr>
          <a:xfrm>
            <a:off x="491067" y="1394504"/>
            <a:ext cx="8161866" cy="2354491"/>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a:latin typeface="Playfair Display" pitchFamily="2" charset="77"/>
              </a:rPr>
              <a:t>CLIP will often produce good results on tasks that are recognized across many datasets of common objects, but still struggles with tasks with complex, abstract, or domain-specific objects.</a:t>
            </a:r>
          </a:p>
          <a:p>
            <a:endParaRPr lang="en-GB" sz="2100">
              <a:latin typeface="Playfair Display" pitchFamily="2" charset="77"/>
            </a:endParaRPr>
          </a:p>
          <a:p>
            <a:r>
              <a:rPr lang="en-GB" sz="2100" err="1">
                <a:latin typeface="Playfair Display" pitchFamily="2" charset="77"/>
              </a:rPr>
              <a:t>E.g</a:t>
            </a:r>
            <a:r>
              <a:rPr lang="en-GB" sz="2100">
                <a:latin typeface="Playfair Display" pitchFamily="2" charset="77"/>
              </a:rPr>
              <a:t>: Task classification on medical dataset, counting number of objects in images, distinguishing different product models, estimating relative distance between objects.</a:t>
            </a:r>
          </a:p>
        </p:txBody>
      </p:sp>
      <p:sp>
        <p:nvSpPr>
          <p:cNvPr id="6" name="Tiêu đề 1">
            <a:extLst>
              <a:ext uri="{FF2B5EF4-FFF2-40B4-BE49-F238E27FC236}">
                <a16:creationId xmlns:a16="http://schemas.microsoft.com/office/drawing/2014/main" id="{412AFF2C-969A-A561-723C-DC39064D2800}"/>
              </a:ext>
            </a:extLst>
          </p:cNvPr>
          <p:cNvSpPr>
            <a:spLocks noGrp="1"/>
          </p:cNvSpPr>
          <p:nvPr>
            <p:ph type="title"/>
          </p:nvPr>
        </p:nvSpPr>
        <p:spPr>
          <a:xfrm>
            <a:off x="408916" y="115597"/>
            <a:ext cx="7704000" cy="592200"/>
          </a:xfrm>
        </p:spPr>
        <p:txBody>
          <a:bodyPr/>
          <a:lstStyle/>
          <a:p>
            <a:pPr algn="l"/>
            <a:r>
              <a:rPr lang="vi-VN" sz="2000">
                <a:solidFill>
                  <a:schemeClr val="accent3">
                    <a:lumMod val="49000"/>
                  </a:schemeClr>
                </a:solidFill>
                <a:latin typeface="Playfair Display" pitchFamily="2" charset="77"/>
                <a:cs typeface="Times New Roman" panose="02020603050405020304" pitchFamily="18" charset="0"/>
              </a:rPr>
              <a:t>2</a:t>
            </a:r>
            <a:r>
              <a:rPr lang="vi-VN" sz="2000">
                <a:solidFill>
                  <a:schemeClr val="accent3">
                    <a:lumMod val="49000"/>
                  </a:schemeClr>
                </a:solidFill>
                <a:latin typeface="Playfair Display" pitchFamily="2" charset="77"/>
              </a:rPr>
              <a:t>. CLIPCap</a:t>
            </a:r>
          </a:p>
        </p:txBody>
      </p:sp>
      <p:sp>
        <p:nvSpPr>
          <p:cNvPr id="2" name="TextBox 1">
            <a:extLst>
              <a:ext uri="{FF2B5EF4-FFF2-40B4-BE49-F238E27FC236}">
                <a16:creationId xmlns:a16="http://schemas.microsoft.com/office/drawing/2014/main" id="{80BD3E00-C316-3959-86FE-CE0CF11D1193}"/>
              </a:ext>
            </a:extLst>
          </p:cNvPr>
          <p:cNvSpPr txBox="1"/>
          <p:nvPr/>
        </p:nvSpPr>
        <p:spPr>
          <a:xfrm>
            <a:off x="8051956" y="4695147"/>
            <a:ext cx="436338"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40</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127649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F59F3591-CC29-B888-8A9C-BA1B40F82835}"/>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E63EEDCD-E8D1-77F9-7CD5-1FECCED0365E}"/>
              </a:ext>
            </a:extLst>
          </p:cNvPr>
          <p:cNvSpPr txBox="1">
            <a:spLocks noGrp="1"/>
          </p:cNvSpPr>
          <p:nvPr>
            <p:ph type="title"/>
          </p:nvPr>
        </p:nvSpPr>
        <p:spPr>
          <a:xfrm>
            <a:off x="1080136" y="2408125"/>
            <a:ext cx="6983728" cy="1050000"/>
          </a:xfrm>
          <a:prstGeom prst="rect">
            <a:avLst/>
          </a:prstGeom>
        </p:spPr>
        <p:txBody>
          <a:bodyPr spcFirstLastPara="1" wrap="square" lIns="91425" tIns="91425" rIns="91425" bIns="91425" anchor="ctr" anchorCtr="0">
            <a:noAutofit/>
          </a:bodyPr>
          <a:lstStyle/>
          <a:p>
            <a:r>
              <a:rPr lang="en-US" dirty="0">
                <a:solidFill>
                  <a:schemeClr val="accent3">
                    <a:lumMod val="50000"/>
                  </a:schemeClr>
                </a:solidFill>
                <a:latin typeface="Playfair Display" pitchFamily="2" charset="77"/>
              </a:rPr>
              <a:t>Experiments </a:t>
            </a:r>
            <a:br>
              <a:rPr lang="en-US" dirty="0">
                <a:solidFill>
                  <a:schemeClr val="accent3">
                    <a:lumMod val="50000"/>
                  </a:schemeClr>
                </a:solidFill>
                <a:latin typeface="Playfair Display" pitchFamily="2" charset="77"/>
              </a:rPr>
            </a:br>
            <a:r>
              <a:rPr lang="en-US" dirty="0">
                <a:solidFill>
                  <a:schemeClr val="accent3">
                    <a:lumMod val="50000"/>
                  </a:schemeClr>
                </a:solidFill>
                <a:latin typeface="Times New Roman" panose="02020603050405020304" pitchFamily="18" charset="0"/>
                <a:cs typeface="Times New Roman" panose="02020603050405020304" pitchFamily="18" charset="0"/>
              </a:rPr>
              <a:t>&amp; </a:t>
            </a:r>
            <a:r>
              <a:rPr lang="en-US" dirty="0">
                <a:solidFill>
                  <a:schemeClr val="accent3">
                    <a:lumMod val="50000"/>
                  </a:schemeClr>
                </a:solidFill>
                <a:latin typeface="Playfair Display" pitchFamily="2" charset="77"/>
                <a:cs typeface="Times New Roman" panose="02020603050405020304" pitchFamily="18" charset="0"/>
              </a:rPr>
              <a:t>Results</a:t>
            </a:r>
            <a:endParaRPr lang="en" dirty="0">
              <a:solidFill>
                <a:schemeClr val="accent3">
                  <a:lumMod val="50000"/>
                </a:schemeClr>
              </a:solidFill>
              <a:latin typeface="Playfair Display" pitchFamily="2" charset="77"/>
            </a:endParaRPr>
          </a:p>
        </p:txBody>
      </p:sp>
      <p:sp>
        <p:nvSpPr>
          <p:cNvPr id="886" name="Google Shape;886;p35">
            <a:extLst>
              <a:ext uri="{FF2B5EF4-FFF2-40B4-BE49-F238E27FC236}">
                <a16:creationId xmlns:a16="http://schemas.microsoft.com/office/drawing/2014/main" id="{3DD10B3C-5903-137A-1B37-744E5AD0A8C2}"/>
              </a:ext>
            </a:extLst>
          </p:cNvPr>
          <p:cNvSpPr txBox="1">
            <a:spLocks noGrp="1"/>
          </p:cNvSpPr>
          <p:nvPr>
            <p:ph type="title" idx="2"/>
          </p:nvPr>
        </p:nvSpPr>
        <p:spPr>
          <a:xfrm>
            <a:off x="3706781" y="1348909"/>
            <a:ext cx="1730438"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pitchFamily="2" charset="77"/>
              </a:rPr>
              <a:t>IV</a:t>
            </a:r>
          </a:p>
        </p:txBody>
      </p:sp>
      <p:sp>
        <p:nvSpPr>
          <p:cNvPr id="2" name="TextBox 1">
            <a:extLst>
              <a:ext uri="{FF2B5EF4-FFF2-40B4-BE49-F238E27FC236}">
                <a16:creationId xmlns:a16="http://schemas.microsoft.com/office/drawing/2014/main" id="{A0591A78-C7B0-CF27-5ADF-50D36F630B4D}"/>
              </a:ext>
            </a:extLst>
          </p:cNvPr>
          <p:cNvSpPr txBox="1"/>
          <p:nvPr/>
        </p:nvSpPr>
        <p:spPr>
          <a:xfrm>
            <a:off x="8051956" y="4695147"/>
            <a:ext cx="383438"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41</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4176193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BE0C133-C5F6-A071-1483-BC2F5D247927}"/>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C8FE99C2-5174-B162-CD70-F00DF220D57A}"/>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6A1FAE4-B5D2-F046-F3E8-9FFEDEEAA43D}"/>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20162C97-C27E-13F7-ED49-7BD0188A8040}"/>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BEAD68B7-9D60-1599-C6E5-9F5E46694D79}"/>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B6D96900-9AA9-F9C2-D993-938D81BDF3DB}"/>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D5B24D59-EF88-3576-F4E2-72E8D54022D1}"/>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8EC41E58-F1CD-6576-D44D-DE1F9D186A77}"/>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F2703857-28E9-07F0-2429-EE6DCCA85283}"/>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4" name="TextBox 3">
            <a:extLst>
              <a:ext uri="{FF2B5EF4-FFF2-40B4-BE49-F238E27FC236}">
                <a16:creationId xmlns:a16="http://schemas.microsoft.com/office/drawing/2014/main" id="{556B97F0-0705-DEDA-2932-251CC1F7E5CB}"/>
              </a:ext>
            </a:extLst>
          </p:cNvPr>
          <p:cNvSpPr txBox="1"/>
          <p:nvPr/>
        </p:nvSpPr>
        <p:spPr>
          <a:xfrm>
            <a:off x="745052" y="1020672"/>
            <a:ext cx="7423907" cy="258532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Playfair Display" pitchFamily="2" charset="77"/>
              </a:rPr>
              <a:t>NLP-based Metrics:</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3">
                    <a:lumMod val="50000"/>
                  </a:schemeClr>
                </a:solidFill>
                <a:effectLst/>
                <a:latin typeface="Playfair Display" pitchFamily="2" charset="77"/>
              </a:rPr>
              <a:t>ROUGE:</a:t>
            </a:r>
            <a:r>
              <a:rPr kumimoji="0" lang="en-US" altLang="en-US" sz="1800" b="0" i="0" u="none" strike="noStrike" cap="none" normalizeH="0" baseline="0" dirty="0">
                <a:ln>
                  <a:noFill/>
                </a:ln>
                <a:solidFill>
                  <a:schemeClr val="accent3">
                    <a:lumMod val="50000"/>
                  </a:schemeClr>
                </a:solidFill>
                <a:effectLst/>
                <a:latin typeface="Playfair Display" pitchFamily="2" charset="77"/>
              </a:rPr>
              <a:t> Measures longest common subsequence.</a:t>
            </a:r>
          </a:p>
          <a:p>
            <a:pPr marL="285750" indent="-285750" algn="just" eaLnBrk="0" fontAlgn="base" hangingPunct="0">
              <a:spcBef>
                <a:spcPct val="0"/>
              </a:spcBef>
              <a:spcAft>
                <a:spcPct val="0"/>
              </a:spcAft>
              <a:buClrTx/>
              <a:buFontTx/>
              <a:buChar char="-"/>
            </a:pPr>
            <a:r>
              <a:rPr kumimoji="0" lang="en-US" altLang="en-US" sz="1800" b="1" i="0" u="none" strike="noStrike" cap="none" normalizeH="0" baseline="0" dirty="0">
                <a:ln>
                  <a:noFill/>
                </a:ln>
                <a:solidFill>
                  <a:schemeClr val="accent3">
                    <a:lumMod val="50000"/>
                  </a:schemeClr>
                </a:solidFill>
                <a:effectLst/>
                <a:latin typeface="Playfair Display" pitchFamily="2" charset="77"/>
              </a:rPr>
              <a:t>BLEU:</a:t>
            </a:r>
            <a:r>
              <a:rPr kumimoji="0" lang="en-US" altLang="en-US" sz="1800" b="0" i="0" u="none" strike="noStrike" cap="none" normalizeH="0" baseline="0" dirty="0">
                <a:ln>
                  <a:noFill/>
                </a:ln>
                <a:solidFill>
                  <a:schemeClr val="accent3">
                    <a:lumMod val="50000"/>
                  </a:schemeClr>
                </a:solidFill>
                <a:effectLst/>
                <a:latin typeface="Playfair Display" pitchFamily="2" charset="77"/>
              </a:rPr>
              <a:t> n-gram precision.</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3">
                    <a:lumMod val="50000"/>
                  </a:schemeClr>
                </a:solidFill>
                <a:effectLst/>
                <a:latin typeface="Playfair Display" pitchFamily="2" charset="77"/>
              </a:rPr>
              <a:t>METEOR</a:t>
            </a:r>
            <a:r>
              <a:rPr lang="en-US" altLang="en-US" sz="1800" dirty="0">
                <a:solidFill>
                  <a:schemeClr val="accent3">
                    <a:lumMod val="50000"/>
                  </a:schemeClr>
                </a:solidFill>
                <a:latin typeface="Playfair Display" pitchFamily="2" charset="77"/>
              </a:rPr>
              <a:t>:</a:t>
            </a:r>
            <a:r>
              <a:rPr kumimoji="0" lang="en-US" altLang="en-US" sz="1800" b="0" i="0" u="none" strike="noStrike" cap="none" normalizeH="0" baseline="0" dirty="0">
                <a:ln>
                  <a:noFill/>
                </a:ln>
                <a:solidFill>
                  <a:schemeClr val="accent3">
                    <a:lumMod val="50000"/>
                  </a:schemeClr>
                </a:solidFill>
                <a:effectLst/>
                <a:latin typeface="Playfair Display" pitchFamily="2" charset="77"/>
              </a:rPr>
              <a:t> focusing on the alignment of words and phrases.</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3">
                    <a:lumMod val="50000"/>
                  </a:schemeClr>
                </a:solidFill>
                <a:effectLst/>
                <a:latin typeface="Playfair Display" pitchFamily="2" charset="77"/>
              </a:rPr>
              <a:t>SPICE</a:t>
            </a:r>
            <a:r>
              <a:rPr lang="en-US" altLang="en-US" sz="1800" dirty="0">
                <a:solidFill>
                  <a:schemeClr val="accent3">
                    <a:lumMod val="50000"/>
                  </a:schemeClr>
                </a:solidFill>
                <a:latin typeface="Playfair Display" pitchFamily="2" charset="77"/>
              </a:rPr>
              <a:t>: </a:t>
            </a:r>
            <a:r>
              <a:rPr kumimoji="0" lang="en-US" altLang="en-US" sz="1800" b="0" i="0" u="none" strike="noStrike" cap="none" normalizeH="0" baseline="0" dirty="0">
                <a:ln>
                  <a:noFill/>
                </a:ln>
                <a:solidFill>
                  <a:schemeClr val="accent3">
                    <a:lumMod val="50000"/>
                  </a:schemeClr>
                </a:solidFill>
                <a:effectLst/>
                <a:latin typeface="Playfair Display" pitchFamily="2" charset="77"/>
              </a:rPr>
              <a:t>measuring the semantic similarity based on propositions extracted from the captions.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accent3">
                  <a:lumMod val="50000"/>
                </a:schemeClr>
              </a:solidFill>
              <a:effectLst/>
              <a:latin typeface="Playfair Display" pitchFamily="2" charset="77"/>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Playfair Display" pitchFamily="2" charset="77"/>
              </a:rPr>
              <a:t>Image-Specific Metrics:</a:t>
            </a:r>
          </a:p>
          <a:p>
            <a:pPr marL="0" marR="0" lvl="0" indent="0" algn="just" defTabSz="914400" rtl="0" eaLnBrk="0" fontAlgn="base" latinLnBrk="0" hangingPunct="0">
              <a:lnSpc>
                <a:spcPct val="100000"/>
              </a:lnSpc>
              <a:spcBef>
                <a:spcPct val="0"/>
              </a:spcBef>
              <a:spcAft>
                <a:spcPct val="0"/>
              </a:spcAft>
              <a:buClrTx/>
              <a:buSzTx/>
              <a:tabLst/>
            </a:pPr>
            <a:r>
              <a:rPr lang="en-US" altLang="en-US" sz="1800" b="1" dirty="0">
                <a:solidFill>
                  <a:schemeClr val="accent3">
                    <a:lumMod val="50000"/>
                  </a:schemeClr>
                </a:solidFill>
                <a:latin typeface="Playfair Display" pitchFamily="2" charset="77"/>
              </a:rPr>
              <a:t>- </a:t>
            </a:r>
            <a:r>
              <a:rPr kumimoji="0" lang="en-US" altLang="en-US" sz="1800" b="1" i="0" u="none" strike="noStrike" cap="none" normalizeH="0" baseline="0" dirty="0" err="1">
                <a:ln>
                  <a:noFill/>
                </a:ln>
                <a:solidFill>
                  <a:schemeClr val="accent3">
                    <a:lumMod val="50000"/>
                  </a:schemeClr>
                </a:solidFill>
                <a:effectLst/>
                <a:latin typeface="Playfair Display" pitchFamily="2" charset="77"/>
              </a:rPr>
              <a:t>CIDEr</a:t>
            </a:r>
            <a:r>
              <a:rPr kumimoji="0" lang="en-US" altLang="en-US" sz="1800" b="1" i="0" u="none" strike="noStrike" cap="none" normalizeH="0" baseline="0" dirty="0">
                <a:ln>
                  <a:noFill/>
                </a:ln>
                <a:solidFill>
                  <a:schemeClr val="accent3">
                    <a:lumMod val="50000"/>
                  </a:schemeClr>
                </a:solidFill>
                <a:effectLst/>
                <a:latin typeface="Playfair Display" pitchFamily="2" charset="77"/>
              </a:rPr>
              <a:t>:</a:t>
            </a:r>
            <a:r>
              <a:rPr kumimoji="0" lang="en-US" altLang="en-US" sz="1800" b="0" i="0" u="none" strike="noStrike" cap="none" normalizeH="0" baseline="0" dirty="0">
                <a:ln>
                  <a:noFill/>
                </a:ln>
                <a:solidFill>
                  <a:schemeClr val="accent3">
                    <a:lumMod val="50000"/>
                  </a:schemeClr>
                </a:solidFill>
                <a:effectLst/>
                <a:latin typeface="Playfair Display" pitchFamily="2" charset="77"/>
              </a:rPr>
              <a:t> Cosine similarity of TF-IDF weighted n-grams.</a:t>
            </a:r>
          </a:p>
        </p:txBody>
      </p:sp>
      <p:sp>
        <p:nvSpPr>
          <p:cNvPr id="3" name="TextBox 2">
            <a:extLst>
              <a:ext uri="{FF2B5EF4-FFF2-40B4-BE49-F238E27FC236}">
                <a16:creationId xmlns:a16="http://schemas.microsoft.com/office/drawing/2014/main" id="{639B3F54-E46B-40CA-A7E6-9EB6309E112D}"/>
              </a:ext>
            </a:extLst>
          </p:cNvPr>
          <p:cNvSpPr txBox="1"/>
          <p:nvPr/>
        </p:nvSpPr>
        <p:spPr>
          <a:xfrm>
            <a:off x="8051956" y="4695147"/>
            <a:ext cx="40908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42</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091202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9F7C6C1-E99B-48AF-6328-A41C86BE8AEB}"/>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0AC7F0B6-A514-6282-FA50-CB7C7621E18D}"/>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169D6614-05AB-458D-62CB-F2EECEC4717C}"/>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1838E018-B1AC-48B8-B4D4-9581E1FC4E6D}"/>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5BAED8E3-1D2D-34F1-CD8F-39579C23C4D8}"/>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6D6D985E-B2AD-CCD7-5D8D-FDE2BB3673C4}"/>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4F011DE8-E556-4597-A038-0DE4855E5F09}"/>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A828C9B4-E610-76C0-D9B0-39BDA5033395}"/>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46A5661E-DC21-492C-CA81-A3A55697AC29}"/>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DF79D97D-BE2F-E229-1D00-57B760F826C7}"/>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3" name="TextBox 2">
            <a:extLst>
              <a:ext uri="{FF2B5EF4-FFF2-40B4-BE49-F238E27FC236}">
                <a16:creationId xmlns:a16="http://schemas.microsoft.com/office/drawing/2014/main" id="{4B3A500C-75C9-E2AD-B400-56AC62760178}"/>
              </a:ext>
            </a:extLst>
          </p:cNvPr>
          <p:cNvSpPr txBox="1"/>
          <p:nvPr/>
        </p:nvSpPr>
        <p:spPr>
          <a:xfrm>
            <a:off x="508422" y="738091"/>
            <a:ext cx="8300670" cy="523220"/>
          </a:xfrm>
          <a:prstGeom prst="rect">
            <a:avLst/>
          </a:prstGeom>
          <a:noFill/>
        </p:spPr>
        <p:txBody>
          <a:bodyPr wrap="none" rtlCol="0">
            <a:spAutoFit/>
          </a:bodyPr>
          <a:lstStyle/>
          <a:p>
            <a:r>
              <a:rPr lang="en-US" b="1" dirty="0">
                <a:latin typeface="Playfair Display" pitchFamily="2" charset="77"/>
              </a:rPr>
              <a:t>BLEU (Bilingual Evaluation Understudy)</a:t>
            </a:r>
          </a:p>
          <a:p>
            <a:r>
              <a:rPr lang="en-US" dirty="0">
                <a:latin typeface="Playfair Display" pitchFamily="2" charset="77"/>
              </a:rPr>
              <a:t>BLEU is a metric based on n-gram overlaps between the predicted sentence and reference sentences.</a:t>
            </a:r>
          </a:p>
        </p:txBody>
      </p:sp>
      <p:pic>
        <p:nvPicPr>
          <p:cNvPr id="5" name="Picture 4">
            <a:extLst>
              <a:ext uri="{FF2B5EF4-FFF2-40B4-BE49-F238E27FC236}">
                <a16:creationId xmlns:a16="http://schemas.microsoft.com/office/drawing/2014/main" id="{5A6D5102-B397-3FB2-8B77-5291710CB5F0}"/>
              </a:ext>
            </a:extLst>
          </p:cNvPr>
          <p:cNvPicPr>
            <a:picLocks noChangeAspect="1"/>
          </p:cNvPicPr>
          <p:nvPr/>
        </p:nvPicPr>
        <p:blipFill>
          <a:blip r:embed="rId3"/>
          <a:stretch>
            <a:fillRect/>
          </a:stretch>
        </p:blipFill>
        <p:spPr>
          <a:xfrm>
            <a:off x="2502405" y="1292089"/>
            <a:ext cx="4139189" cy="2731405"/>
          </a:xfrm>
          <a:prstGeom prst="rect">
            <a:avLst/>
          </a:prstGeom>
        </p:spPr>
      </p:pic>
      <p:sp>
        <p:nvSpPr>
          <p:cNvPr id="6" name="TextBox 5">
            <a:extLst>
              <a:ext uri="{FF2B5EF4-FFF2-40B4-BE49-F238E27FC236}">
                <a16:creationId xmlns:a16="http://schemas.microsoft.com/office/drawing/2014/main" id="{B3263CB6-534F-70EF-5071-6145C31C8924}"/>
              </a:ext>
            </a:extLst>
          </p:cNvPr>
          <p:cNvSpPr txBox="1"/>
          <p:nvPr/>
        </p:nvSpPr>
        <p:spPr>
          <a:xfrm>
            <a:off x="1123898" y="3959490"/>
            <a:ext cx="6859570" cy="738664"/>
          </a:xfrm>
          <a:prstGeom prst="rect">
            <a:avLst/>
          </a:prstGeom>
          <a:noFill/>
        </p:spPr>
        <p:txBody>
          <a:bodyPr wrap="none" rtlCol="0">
            <a:spAutoFit/>
          </a:bodyPr>
          <a:lstStyle/>
          <a:p>
            <a:r>
              <a:rPr lang="en-US" b="1" dirty="0">
                <a:latin typeface="Playfair Display" pitchFamily="2" charset="77"/>
              </a:rPr>
              <a:t>BLEU Variants:</a:t>
            </a:r>
          </a:p>
          <a:p>
            <a:r>
              <a:rPr lang="en-US" b="1" dirty="0">
                <a:latin typeface="Playfair Display" pitchFamily="2" charset="77"/>
              </a:rPr>
              <a:t>BLEU-</a:t>
            </a:r>
            <a:r>
              <a:rPr lang="en-US" b="1" dirty="0">
                <a:latin typeface="Times New Roman" panose="02020603050405020304" pitchFamily="18" charset="0"/>
                <a:cs typeface="Times New Roman" panose="02020603050405020304" pitchFamily="18" charset="0"/>
              </a:rPr>
              <a:t>1</a:t>
            </a:r>
            <a:r>
              <a:rPr lang="en-US" dirty="0">
                <a:latin typeface="Playfair Display" pitchFamily="2" charset="77"/>
              </a:rPr>
              <a:t>: Uses unigram precision (n=</a:t>
            </a:r>
            <a:r>
              <a:rPr lang="en-US" dirty="0">
                <a:latin typeface="Times New Roman" panose="02020603050405020304" pitchFamily="18" charset="0"/>
                <a:cs typeface="Times New Roman" panose="02020603050405020304" pitchFamily="18" charset="0"/>
              </a:rPr>
              <a:t>1</a:t>
            </a:r>
            <a:r>
              <a:rPr lang="en-US" dirty="0">
                <a:latin typeface="Playfair Display" pitchFamily="2" charset="77"/>
              </a:rPr>
              <a:t>)           </a:t>
            </a:r>
            <a:r>
              <a:rPr lang="en-US" b="1" dirty="0">
                <a:latin typeface="Playfair Display" pitchFamily="2" charset="77"/>
              </a:rPr>
              <a:t>BLEU-</a:t>
            </a:r>
            <a:r>
              <a:rPr lang="en-US" b="1" dirty="0">
                <a:latin typeface="Times New Roman" panose="02020603050405020304" pitchFamily="18" charset="0"/>
                <a:cs typeface="Times New Roman" panose="02020603050405020304" pitchFamily="18" charset="0"/>
              </a:rPr>
              <a:t>2</a:t>
            </a:r>
            <a:r>
              <a:rPr lang="en-US" dirty="0">
                <a:latin typeface="Playfair Display" pitchFamily="2" charset="77"/>
              </a:rPr>
              <a:t>: Uses bigram precision (n=</a:t>
            </a:r>
            <a:r>
              <a:rPr lang="en-US" dirty="0">
                <a:latin typeface="Times New Roman" panose="02020603050405020304" pitchFamily="18" charset="0"/>
                <a:cs typeface="Times New Roman" panose="02020603050405020304" pitchFamily="18" charset="0"/>
              </a:rPr>
              <a:t>2</a:t>
            </a:r>
            <a:r>
              <a:rPr lang="en-US" dirty="0">
                <a:latin typeface="Playfair Display" pitchFamily="2" charset="77"/>
              </a:rPr>
              <a:t>)</a:t>
            </a:r>
          </a:p>
          <a:p>
            <a:r>
              <a:rPr lang="en-US" b="1" dirty="0">
                <a:latin typeface="Playfair Display" pitchFamily="2" charset="77"/>
              </a:rPr>
              <a:t>BLEU-</a:t>
            </a:r>
            <a:r>
              <a:rPr lang="en-US" b="1" dirty="0">
                <a:latin typeface="Times New Roman" panose="02020603050405020304" pitchFamily="18" charset="0"/>
                <a:cs typeface="Times New Roman" panose="02020603050405020304" pitchFamily="18" charset="0"/>
              </a:rPr>
              <a:t>3</a:t>
            </a:r>
            <a:r>
              <a:rPr lang="en-US" dirty="0">
                <a:latin typeface="Playfair Display" pitchFamily="2" charset="77"/>
              </a:rPr>
              <a:t>: Uses trigram precision (n=</a:t>
            </a:r>
            <a:r>
              <a:rPr lang="en-US" dirty="0">
                <a:latin typeface="Times New Roman" panose="02020603050405020304" pitchFamily="18" charset="0"/>
                <a:cs typeface="Times New Roman" panose="02020603050405020304" pitchFamily="18" charset="0"/>
              </a:rPr>
              <a:t>3</a:t>
            </a:r>
            <a:r>
              <a:rPr lang="en-US" dirty="0">
                <a:latin typeface="Playfair Display" pitchFamily="2" charset="77"/>
              </a:rPr>
              <a:t>)             </a:t>
            </a:r>
            <a:r>
              <a:rPr lang="en-US" b="1" dirty="0">
                <a:latin typeface="Playfair Display" pitchFamily="2" charset="77"/>
              </a:rPr>
              <a:t>BLEU-</a:t>
            </a:r>
            <a:r>
              <a:rPr lang="en-US" b="1" dirty="0">
                <a:latin typeface="Times New Roman" panose="02020603050405020304" pitchFamily="18" charset="0"/>
                <a:cs typeface="Times New Roman" panose="02020603050405020304" pitchFamily="18" charset="0"/>
              </a:rPr>
              <a:t>4</a:t>
            </a:r>
            <a:r>
              <a:rPr lang="en-US" dirty="0">
                <a:latin typeface="Playfair Display" pitchFamily="2" charset="77"/>
              </a:rPr>
              <a:t>: Uses 4-gram precision (n=</a:t>
            </a:r>
            <a:r>
              <a:rPr lang="en-US" dirty="0">
                <a:latin typeface="Times New Roman" panose="02020603050405020304" pitchFamily="18" charset="0"/>
                <a:cs typeface="Times New Roman" panose="02020603050405020304" pitchFamily="18" charset="0"/>
              </a:rPr>
              <a:t>4</a:t>
            </a:r>
            <a:r>
              <a:rPr lang="en-US" dirty="0">
                <a:latin typeface="Playfair Display" pitchFamily="2" charset="77"/>
              </a:rPr>
              <a:t>)</a:t>
            </a:r>
          </a:p>
        </p:txBody>
      </p:sp>
      <p:sp>
        <p:nvSpPr>
          <p:cNvPr id="8" name="TextBox 7">
            <a:extLst>
              <a:ext uri="{FF2B5EF4-FFF2-40B4-BE49-F238E27FC236}">
                <a16:creationId xmlns:a16="http://schemas.microsoft.com/office/drawing/2014/main" id="{8C54BACA-70A8-7BA6-EA03-89722F1031E4}"/>
              </a:ext>
            </a:extLst>
          </p:cNvPr>
          <p:cNvSpPr txBox="1"/>
          <p:nvPr/>
        </p:nvSpPr>
        <p:spPr>
          <a:xfrm>
            <a:off x="8051956" y="4695147"/>
            <a:ext cx="40267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43</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453445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D5C07D1C-58F1-28C2-0CA4-330A226E0CB4}"/>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016F13E5-FC91-5D28-D460-DFA1072DFCD9}"/>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AF9EAFCB-CEB8-3B9E-CECF-10E48E49803D}"/>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0C4BC1D-762A-75E2-FA02-25617B415883}"/>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C1D36474-7399-04ED-8A2D-5FBFAAA66C26}"/>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AD187770-7DBE-A557-BE3E-655278018BF1}"/>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13917B9D-231F-472A-B563-6E347C08A924}"/>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59F9A800-1DD3-5E99-DD08-E0592E42AF8A}"/>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660C46CD-6927-5613-2C6C-9E043A80C7CD}"/>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BFBB35CE-813A-BF10-8643-7430EF67F0FC}"/>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3" name="TextBox 2">
            <a:extLst>
              <a:ext uri="{FF2B5EF4-FFF2-40B4-BE49-F238E27FC236}">
                <a16:creationId xmlns:a16="http://schemas.microsoft.com/office/drawing/2014/main" id="{AE41970D-617A-4A29-589B-EF933ADEBF3F}"/>
              </a:ext>
            </a:extLst>
          </p:cNvPr>
          <p:cNvSpPr txBox="1"/>
          <p:nvPr/>
        </p:nvSpPr>
        <p:spPr>
          <a:xfrm>
            <a:off x="508422" y="738091"/>
            <a:ext cx="7899121" cy="738664"/>
          </a:xfrm>
          <a:prstGeom prst="rect">
            <a:avLst/>
          </a:prstGeom>
          <a:noFill/>
        </p:spPr>
        <p:txBody>
          <a:bodyPr wrap="square" rtlCol="0">
            <a:spAutoFit/>
          </a:bodyPr>
          <a:lstStyle/>
          <a:p>
            <a:r>
              <a:rPr lang="en-US" b="1" dirty="0">
                <a:latin typeface="Playfair Display" pitchFamily="2" charset="77"/>
              </a:rPr>
              <a:t>ROUGE-L (Recall-Oriented Understudy for </a:t>
            </a:r>
            <a:r>
              <a:rPr lang="en-US" b="1" dirty="0" err="1">
                <a:latin typeface="Playfair Display" pitchFamily="2" charset="77"/>
              </a:rPr>
              <a:t>Gisting</a:t>
            </a:r>
            <a:r>
              <a:rPr lang="en-US" b="1" dirty="0">
                <a:latin typeface="Playfair Display" pitchFamily="2" charset="77"/>
              </a:rPr>
              <a:t> Evaluation)</a:t>
            </a:r>
          </a:p>
          <a:p>
            <a:r>
              <a:rPr lang="en-US" dirty="0">
                <a:latin typeface="Playfair Display" pitchFamily="2" charset="77"/>
              </a:rPr>
              <a:t>ROUGE-L measures the longest common subsequence (LCS) between the predicted and reference sentences.</a:t>
            </a:r>
          </a:p>
        </p:txBody>
      </p:sp>
      <p:pic>
        <p:nvPicPr>
          <p:cNvPr id="4" name="Picture 3">
            <a:extLst>
              <a:ext uri="{FF2B5EF4-FFF2-40B4-BE49-F238E27FC236}">
                <a16:creationId xmlns:a16="http://schemas.microsoft.com/office/drawing/2014/main" id="{D6510092-8077-2E13-DB1E-7128C0C3885D}"/>
              </a:ext>
            </a:extLst>
          </p:cNvPr>
          <p:cNvPicPr>
            <a:picLocks noChangeAspect="1"/>
          </p:cNvPicPr>
          <p:nvPr/>
        </p:nvPicPr>
        <p:blipFill>
          <a:blip r:embed="rId3"/>
          <a:stretch>
            <a:fillRect/>
          </a:stretch>
        </p:blipFill>
        <p:spPr>
          <a:xfrm>
            <a:off x="1803400" y="1670911"/>
            <a:ext cx="5537200" cy="2514600"/>
          </a:xfrm>
          <a:prstGeom prst="rect">
            <a:avLst/>
          </a:prstGeom>
        </p:spPr>
      </p:pic>
      <p:sp>
        <p:nvSpPr>
          <p:cNvPr id="6" name="TextBox 5">
            <a:extLst>
              <a:ext uri="{FF2B5EF4-FFF2-40B4-BE49-F238E27FC236}">
                <a16:creationId xmlns:a16="http://schemas.microsoft.com/office/drawing/2014/main" id="{38335143-D847-2CE2-847C-C7E3261BD62F}"/>
              </a:ext>
            </a:extLst>
          </p:cNvPr>
          <p:cNvSpPr txBox="1"/>
          <p:nvPr/>
        </p:nvSpPr>
        <p:spPr>
          <a:xfrm>
            <a:off x="8051956" y="4695147"/>
            <a:ext cx="412292"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44</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117319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CA8EC25B-7773-78BA-3C4E-9CCE882FDD0A}"/>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3684B8C5-24D6-5018-C457-9D641A037ED9}"/>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2823B6A4-B3C2-D01D-58E9-E80CA3B12489}"/>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B67993AF-2A0E-2B76-EDC4-42C49C55BF5E}"/>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D1D7CC7B-6720-88DA-663C-9C7F9FABAF05}"/>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D15B06DD-E571-5724-24EE-8116B5346C40}"/>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BF0B32E8-6F9C-BE42-E3F2-010D10A973C3}"/>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082F057E-69DA-5ADC-1914-66869DAC2104}"/>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26F5427D-7BCC-76AF-469A-ADC8553C1F9E}"/>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836194BF-164C-9A82-85C6-97AD21A994E8}"/>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3" name="TextBox 2">
            <a:extLst>
              <a:ext uri="{FF2B5EF4-FFF2-40B4-BE49-F238E27FC236}">
                <a16:creationId xmlns:a16="http://schemas.microsoft.com/office/drawing/2014/main" id="{0F2940AB-CBB9-28ED-B8DB-8086C742493E}"/>
              </a:ext>
            </a:extLst>
          </p:cNvPr>
          <p:cNvSpPr txBox="1"/>
          <p:nvPr/>
        </p:nvSpPr>
        <p:spPr>
          <a:xfrm>
            <a:off x="508422" y="738091"/>
            <a:ext cx="7899121" cy="738664"/>
          </a:xfrm>
          <a:prstGeom prst="rect">
            <a:avLst/>
          </a:prstGeom>
          <a:noFill/>
        </p:spPr>
        <p:txBody>
          <a:bodyPr wrap="square" rtlCol="0">
            <a:spAutoFit/>
          </a:bodyPr>
          <a:lstStyle/>
          <a:p>
            <a:r>
              <a:rPr lang="en-US" b="1" dirty="0" err="1">
                <a:latin typeface="Playfair Display" pitchFamily="2" charset="77"/>
              </a:rPr>
              <a:t>CIDEr</a:t>
            </a:r>
            <a:r>
              <a:rPr lang="en-US" b="1" dirty="0">
                <a:latin typeface="Playfair Display" pitchFamily="2" charset="77"/>
              </a:rPr>
              <a:t> (Consensus-based Image Description Evaluation)</a:t>
            </a:r>
          </a:p>
          <a:p>
            <a:r>
              <a:rPr lang="en-US" dirty="0" err="1">
                <a:latin typeface="Playfair Display" pitchFamily="2" charset="77"/>
              </a:rPr>
              <a:t>CIDEr</a:t>
            </a:r>
            <a:r>
              <a:rPr lang="en-US" dirty="0">
                <a:latin typeface="Playfair Display" pitchFamily="2" charset="77"/>
              </a:rPr>
              <a:t> measures the similarity between the predicted and reference sentences using Term Frequency-Inverse Document Frequency (TF-IDF) weighting.</a:t>
            </a:r>
          </a:p>
        </p:txBody>
      </p:sp>
      <p:pic>
        <p:nvPicPr>
          <p:cNvPr id="5" name="Picture 4">
            <a:extLst>
              <a:ext uri="{FF2B5EF4-FFF2-40B4-BE49-F238E27FC236}">
                <a16:creationId xmlns:a16="http://schemas.microsoft.com/office/drawing/2014/main" id="{5D60BA29-3636-0423-7A65-07073C7AB94B}"/>
              </a:ext>
            </a:extLst>
          </p:cNvPr>
          <p:cNvPicPr>
            <a:picLocks noChangeAspect="1"/>
          </p:cNvPicPr>
          <p:nvPr/>
        </p:nvPicPr>
        <p:blipFill>
          <a:blip r:embed="rId3"/>
          <a:stretch>
            <a:fillRect/>
          </a:stretch>
        </p:blipFill>
        <p:spPr>
          <a:xfrm>
            <a:off x="1403213" y="1799111"/>
            <a:ext cx="6109537" cy="2347167"/>
          </a:xfrm>
          <a:prstGeom prst="rect">
            <a:avLst/>
          </a:prstGeom>
        </p:spPr>
      </p:pic>
      <p:sp>
        <p:nvSpPr>
          <p:cNvPr id="6" name="TextBox 5">
            <a:extLst>
              <a:ext uri="{FF2B5EF4-FFF2-40B4-BE49-F238E27FC236}">
                <a16:creationId xmlns:a16="http://schemas.microsoft.com/office/drawing/2014/main" id="{13A4556F-258A-9EAB-63D2-7F9835065B14}"/>
              </a:ext>
            </a:extLst>
          </p:cNvPr>
          <p:cNvSpPr txBox="1"/>
          <p:nvPr/>
        </p:nvSpPr>
        <p:spPr>
          <a:xfrm>
            <a:off x="8051956" y="4695147"/>
            <a:ext cx="39466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45</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630858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CE038DAE-2B59-61B6-CEF2-2982717FB7FB}"/>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5601AF16-0656-74E1-9CBF-5EBF80F22BBD}"/>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0794BD3C-5170-9EE1-D970-3E7CD97966D9}"/>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9E61DB50-445F-4499-7F52-4EE9AD069975}"/>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159D6B55-2B34-3172-2393-11A76429A167}"/>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B6964CF1-6E90-4364-7404-76DA4C80B53B}"/>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01A4E83C-EEAF-A522-F331-AFFD1B0F64B8}"/>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0D93B026-4485-8C45-9265-2BF377A3CF57}"/>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427698D7-ED10-BCB7-DDE3-66E268ED1D79}"/>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6822DDA0-A702-2F8C-A184-E79D2AC46B3C}"/>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3" name="TextBox 2">
            <a:extLst>
              <a:ext uri="{FF2B5EF4-FFF2-40B4-BE49-F238E27FC236}">
                <a16:creationId xmlns:a16="http://schemas.microsoft.com/office/drawing/2014/main" id="{657022E5-0A8F-A3F1-98C5-8B114CA8BE9F}"/>
              </a:ext>
            </a:extLst>
          </p:cNvPr>
          <p:cNvSpPr txBox="1"/>
          <p:nvPr/>
        </p:nvSpPr>
        <p:spPr>
          <a:xfrm>
            <a:off x="508422" y="738091"/>
            <a:ext cx="7899121" cy="523220"/>
          </a:xfrm>
          <a:prstGeom prst="rect">
            <a:avLst/>
          </a:prstGeom>
          <a:noFill/>
        </p:spPr>
        <p:txBody>
          <a:bodyPr wrap="square" rtlCol="0">
            <a:spAutoFit/>
          </a:bodyPr>
          <a:lstStyle/>
          <a:p>
            <a:r>
              <a:rPr lang="en-US" b="1" dirty="0">
                <a:latin typeface="Playfair Display" pitchFamily="2" charset="77"/>
              </a:rPr>
              <a:t>METEOR (Metric for Evaluation of Translation with Explicit </a:t>
            </a:r>
            <a:r>
              <a:rPr lang="en-US" b="1" dirty="0" err="1">
                <a:latin typeface="Playfair Display" pitchFamily="2" charset="77"/>
              </a:rPr>
              <a:t>ORdering</a:t>
            </a:r>
            <a:r>
              <a:rPr lang="en-US" b="1" dirty="0">
                <a:latin typeface="Playfair Display" pitchFamily="2" charset="77"/>
              </a:rPr>
              <a:t>)</a:t>
            </a:r>
          </a:p>
          <a:p>
            <a:r>
              <a:rPr lang="en-US" dirty="0">
                <a:latin typeface="Playfair Display" pitchFamily="2" charset="77"/>
              </a:rPr>
              <a:t>METEOR evaluates precision, recall, and semantic matching (e.g., synonyms, stemming).</a:t>
            </a:r>
          </a:p>
        </p:txBody>
      </p:sp>
      <p:pic>
        <p:nvPicPr>
          <p:cNvPr id="4" name="Picture 3">
            <a:extLst>
              <a:ext uri="{FF2B5EF4-FFF2-40B4-BE49-F238E27FC236}">
                <a16:creationId xmlns:a16="http://schemas.microsoft.com/office/drawing/2014/main" id="{1018CFF4-D90E-E1A7-6D6E-013C1135D9CA}"/>
              </a:ext>
            </a:extLst>
          </p:cNvPr>
          <p:cNvPicPr>
            <a:picLocks noChangeAspect="1"/>
          </p:cNvPicPr>
          <p:nvPr/>
        </p:nvPicPr>
        <p:blipFill>
          <a:blip r:embed="rId3"/>
          <a:stretch>
            <a:fillRect/>
          </a:stretch>
        </p:blipFill>
        <p:spPr>
          <a:xfrm>
            <a:off x="1797050" y="1441026"/>
            <a:ext cx="5549900" cy="2616200"/>
          </a:xfrm>
          <a:prstGeom prst="rect">
            <a:avLst/>
          </a:prstGeom>
        </p:spPr>
      </p:pic>
      <p:sp>
        <p:nvSpPr>
          <p:cNvPr id="6" name="TextBox 5">
            <a:extLst>
              <a:ext uri="{FF2B5EF4-FFF2-40B4-BE49-F238E27FC236}">
                <a16:creationId xmlns:a16="http://schemas.microsoft.com/office/drawing/2014/main" id="{1575A58F-5989-4B56-D229-7B1509939A7B}"/>
              </a:ext>
            </a:extLst>
          </p:cNvPr>
          <p:cNvSpPr txBox="1"/>
          <p:nvPr/>
        </p:nvSpPr>
        <p:spPr>
          <a:xfrm>
            <a:off x="8051956" y="4695147"/>
            <a:ext cx="417102"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46</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4243799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027CDFF9-41B2-4BD1-14F0-3A4B8A2CFB85}"/>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DCA2290-7643-0FA9-E8C2-0D0E2E54E9AB}"/>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9373C941-54B7-02A3-C98F-8AA1C28E16A0}"/>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98673C9-3579-FE25-B01D-F5CB8A2DE865}"/>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E2F0458F-C242-FCF4-E7FB-A4BD2BFA282A}"/>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F2545ABB-6F04-CE4F-6034-48557E4CD033}"/>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2664BC61-ADE1-FC1F-3BA0-F972118F8734}"/>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557A43B0-907B-D1D4-F632-45E2A0ECB976}"/>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AF54B1EC-54B6-6EB6-2C70-F006AC7812AF}"/>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B6E01CFF-080F-AF8F-B02E-DD532139D354}"/>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1</a:t>
            </a:r>
            <a:r>
              <a:rPr lang="en-US" sz="3000" b="1" dirty="0">
                <a:solidFill>
                  <a:schemeClr val="accent3">
                    <a:lumMod val="50000"/>
                  </a:schemeClr>
                </a:solidFill>
                <a:latin typeface="Playfair Display" pitchFamily="2" charset="77"/>
              </a:rPr>
              <a:t>. Metrics</a:t>
            </a:r>
          </a:p>
        </p:txBody>
      </p:sp>
      <p:sp>
        <p:nvSpPr>
          <p:cNvPr id="3" name="TextBox 2">
            <a:extLst>
              <a:ext uri="{FF2B5EF4-FFF2-40B4-BE49-F238E27FC236}">
                <a16:creationId xmlns:a16="http://schemas.microsoft.com/office/drawing/2014/main" id="{8414C9C4-E969-3908-AD74-D793D73F312E}"/>
              </a:ext>
            </a:extLst>
          </p:cNvPr>
          <p:cNvSpPr txBox="1"/>
          <p:nvPr/>
        </p:nvSpPr>
        <p:spPr>
          <a:xfrm>
            <a:off x="508422" y="738091"/>
            <a:ext cx="8252140" cy="523220"/>
          </a:xfrm>
          <a:prstGeom prst="rect">
            <a:avLst/>
          </a:prstGeom>
          <a:noFill/>
        </p:spPr>
        <p:txBody>
          <a:bodyPr wrap="square" rtlCol="0">
            <a:spAutoFit/>
          </a:bodyPr>
          <a:lstStyle/>
          <a:p>
            <a:r>
              <a:rPr lang="en-US" b="1" dirty="0">
                <a:latin typeface="Playfair Display" pitchFamily="2" charset="77"/>
              </a:rPr>
              <a:t>SPICE (Semantic Propositional Image Caption Evaluation)</a:t>
            </a:r>
          </a:p>
          <a:p>
            <a:r>
              <a:rPr lang="en-US" dirty="0">
                <a:latin typeface="Playfair Display" pitchFamily="2" charset="77"/>
              </a:rPr>
              <a:t>SPICE evaluates the semantic similarity of predicted and reference sentences using scene graphs.</a:t>
            </a:r>
          </a:p>
        </p:txBody>
      </p:sp>
      <p:pic>
        <p:nvPicPr>
          <p:cNvPr id="6" name="Picture 5">
            <a:extLst>
              <a:ext uri="{FF2B5EF4-FFF2-40B4-BE49-F238E27FC236}">
                <a16:creationId xmlns:a16="http://schemas.microsoft.com/office/drawing/2014/main" id="{38DBB2A5-3E00-47BB-0B9C-6D1A73426599}"/>
              </a:ext>
            </a:extLst>
          </p:cNvPr>
          <p:cNvPicPr>
            <a:picLocks noChangeAspect="1"/>
          </p:cNvPicPr>
          <p:nvPr/>
        </p:nvPicPr>
        <p:blipFill>
          <a:blip r:embed="rId3"/>
          <a:stretch>
            <a:fillRect/>
          </a:stretch>
        </p:blipFill>
        <p:spPr>
          <a:xfrm>
            <a:off x="685800" y="1589148"/>
            <a:ext cx="7772400" cy="2111793"/>
          </a:xfrm>
          <a:prstGeom prst="rect">
            <a:avLst/>
          </a:prstGeom>
        </p:spPr>
      </p:pic>
      <p:sp>
        <p:nvSpPr>
          <p:cNvPr id="8" name="TextBox 7">
            <a:extLst>
              <a:ext uri="{FF2B5EF4-FFF2-40B4-BE49-F238E27FC236}">
                <a16:creationId xmlns:a16="http://schemas.microsoft.com/office/drawing/2014/main" id="{EDF547F0-86D6-0D1B-C2CB-B94C1FAE82E2}"/>
              </a:ext>
            </a:extLst>
          </p:cNvPr>
          <p:cNvSpPr txBox="1"/>
          <p:nvPr/>
        </p:nvSpPr>
        <p:spPr>
          <a:xfrm>
            <a:off x="8051956" y="4695147"/>
            <a:ext cx="39145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47</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39674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BE0C133-C5F6-A071-1483-BC2F5D247927}"/>
              </a:ext>
            </a:extLst>
          </p:cNvPr>
          <p:cNvGrpSpPr/>
          <p:nvPr/>
        </p:nvGrpSpPr>
        <p:grpSpPr>
          <a:xfrm>
            <a:off x="147652" y="4860305"/>
            <a:ext cx="3293462" cy="92817"/>
            <a:chOff x="819025" y="3822075"/>
            <a:chExt cx="891450" cy="25125"/>
          </a:xfrm>
        </p:grpSpPr>
        <p:sp>
          <p:nvSpPr>
            <p:cNvPr id="874" name="Google Shape;874;p34">
              <a:extLst>
                <a:ext uri="{FF2B5EF4-FFF2-40B4-BE49-F238E27FC236}">
                  <a16:creationId xmlns:a16="http://schemas.microsoft.com/office/drawing/2014/main" id="{C8FE99C2-5174-B162-CD70-F00DF220D57A}"/>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6A1FAE4-B5D2-F046-F3E8-9FFEDEEAA43D}"/>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20162C97-C27E-13F7-ED49-7BD0188A8040}"/>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BEAD68B7-9D60-1599-C6E5-9F5E46694D79}"/>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B6D96900-9AA9-F9C2-D993-938D81BDF3DB}"/>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D5B24D59-EF88-3576-F4E2-72E8D54022D1}"/>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8EC41E58-F1CD-6576-D44D-DE1F9D186A77}"/>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5" name="TextBox 4">
            <a:extLst>
              <a:ext uri="{FF2B5EF4-FFF2-40B4-BE49-F238E27FC236}">
                <a16:creationId xmlns:a16="http://schemas.microsoft.com/office/drawing/2014/main" id="{DDE4B922-25D9-02E0-8EB8-31675B1E1F78}"/>
              </a:ext>
            </a:extLst>
          </p:cNvPr>
          <p:cNvSpPr txBox="1"/>
          <p:nvPr/>
        </p:nvSpPr>
        <p:spPr>
          <a:xfrm>
            <a:off x="961965" y="704718"/>
            <a:ext cx="6934531" cy="3416320"/>
          </a:xfrm>
          <a:prstGeom prst="rect">
            <a:avLst/>
          </a:prstGeom>
          <a:noFill/>
        </p:spPr>
        <p:txBody>
          <a:bodyPr wrap="square">
            <a:spAutoFit/>
          </a:bodyPr>
          <a:lstStyle/>
          <a:p>
            <a:pPr algn="just"/>
            <a:r>
              <a:rPr lang="en-US" sz="1800" dirty="0">
                <a:latin typeface="Playfair Display" pitchFamily="2" charset="77"/>
              </a:rPr>
              <a:t>KTVIC Dataset is a comprehensive Vietnamese image captioning dataset centered on daily life activities.</a:t>
            </a:r>
          </a:p>
          <a:p>
            <a:pPr algn="just"/>
            <a:endParaRPr lang="en-US" sz="1800" dirty="0">
              <a:latin typeface="Playfair Display" pitchFamily="2" charset="77"/>
            </a:endParaRPr>
          </a:p>
          <a:p>
            <a:pPr algn="just"/>
            <a:endParaRPr lang="en-US" sz="1800" dirty="0">
              <a:latin typeface="Playfair Display" pitchFamily="2" charset="77"/>
            </a:endParaRPr>
          </a:p>
          <a:p>
            <a:pPr algn="just"/>
            <a:endParaRPr lang="en-US" sz="1800" dirty="0">
              <a:latin typeface="Playfair Display" pitchFamily="2" charset="77"/>
            </a:endParaRPr>
          </a:p>
          <a:p>
            <a:pPr algn="just"/>
            <a:endParaRPr lang="en-US" sz="1800" dirty="0">
              <a:latin typeface="Playfair Display" pitchFamily="2" charset="77"/>
            </a:endParaRPr>
          </a:p>
          <a:p>
            <a:pPr algn="just"/>
            <a:endParaRPr lang="en-US" sz="1800" dirty="0">
              <a:latin typeface="Playfair Display" pitchFamily="2" charset="77"/>
            </a:endParaRPr>
          </a:p>
          <a:p>
            <a:pPr algn="just"/>
            <a:endParaRPr lang="en-US" sz="1800" dirty="0">
              <a:latin typeface="Playfair Display" pitchFamily="2" charset="77"/>
            </a:endParaRPr>
          </a:p>
          <a:p>
            <a:pPr algn="just"/>
            <a:endParaRPr lang="en-US" sz="1800" dirty="0">
              <a:latin typeface="Playfair Display" pitchFamily="2" charset="77"/>
            </a:endParaRPr>
          </a:p>
          <a:p>
            <a:pPr algn="just"/>
            <a:r>
              <a:rPr lang="en-US" sz="1800" dirty="0">
                <a:latin typeface="Playfair Display" pitchFamily="2" charset="77"/>
              </a:rPr>
              <a:t>Dataset Details:</a:t>
            </a:r>
          </a:p>
          <a:p>
            <a:pPr algn="just"/>
            <a:r>
              <a:rPr lang="en-US" sz="1800" dirty="0">
                <a:latin typeface="Playfair Display" pitchFamily="2" charset="77"/>
              </a:rPr>
              <a:t>+ Images: </a:t>
            </a:r>
            <a:r>
              <a:rPr lang="en-US" sz="1800" dirty="0">
                <a:latin typeface="Times New Roman" panose="02020603050405020304" pitchFamily="18" charset="0"/>
                <a:cs typeface="Times New Roman" panose="02020603050405020304" pitchFamily="18" charset="0"/>
              </a:rPr>
              <a:t>4,327</a:t>
            </a:r>
            <a:r>
              <a:rPr lang="en-US" sz="1800" dirty="0">
                <a:latin typeface="Playfair Display" pitchFamily="2" charset="77"/>
              </a:rPr>
              <a:t> (Train: </a:t>
            </a:r>
            <a:r>
              <a:rPr lang="en-US" sz="1800" dirty="0">
                <a:latin typeface="Times New Roman" panose="02020603050405020304" pitchFamily="18" charset="0"/>
                <a:cs typeface="Times New Roman" panose="02020603050405020304" pitchFamily="18" charset="0"/>
              </a:rPr>
              <a:t>3769</a:t>
            </a:r>
            <a:r>
              <a:rPr lang="en-US" sz="1800" dirty="0">
                <a:latin typeface="Playfair Display" pitchFamily="2" charset="77"/>
              </a:rPr>
              <a:t> , Test: </a:t>
            </a:r>
            <a:r>
              <a:rPr lang="en-US" sz="1800" dirty="0">
                <a:latin typeface="Times New Roman" panose="02020603050405020304" pitchFamily="18" charset="0"/>
                <a:cs typeface="Times New Roman" panose="02020603050405020304" pitchFamily="18" charset="0"/>
              </a:rPr>
              <a:t>558</a:t>
            </a:r>
            <a:r>
              <a:rPr lang="en-US" sz="1800" dirty="0">
                <a:latin typeface="Playfair Display" pitchFamily="2" charset="77"/>
              </a:rPr>
              <a:t>)</a:t>
            </a:r>
          </a:p>
          <a:p>
            <a:pPr algn="just"/>
            <a:r>
              <a:rPr lang="en-US" sz="1800" dirty="0">
                <a:latin typeface="Playfair Display" pitchFamily="2" charset="77"/>
              </a:rPr>
              <a:t>+ Captions: </a:t>
            </a:r>
            <a:r>
              <a:rPr lang="en-US" sz="1800" dirty="0">
                <a:latin typeface="Times New Roman" panose="02020603050405020304" pitchFamily="18" charset="0"/>
                <a:cs typeface="Times New Roman" panose="02020603050405020304" pitchFamily="18" charset="0"/>
              </a:rPr>
              <a:t>21,635</a:t>
            </a:r>
            <a:r>
              <a:rPr lang="en-US" sz="1800" dirty="0">
                <a:latin typeface="Playfair Display" pitchFamily="2" charset="77"/>
              </a:rPr>
              <a:t> in Vietnamese (Train: </a:t>
            </a:r>
            <a:r>
              <a:rPr lang="en-US" sz="1800" dirty="0">
                <a:latin typeface="Times New Roman" panose="02020603050405020304" pitchFamily="18" charset="0"/>
                <a:cs typeface="Times New Roman" panose="02020603050405020304" pitchFamily="18" charset="0"/>
              </a:rPr>
              <a:t>18.845</a:t>
            </a:r>
            <a:r>
              <a:rPr lang="en-US" sz="1800" dirty="0">
                <a:latin typeface="Playfair Display" pitchFamily="2" charset="77"/>
              </a:rPr>
              <a:t> , Test: </a:t>
            </a:r>
            <a:r>
              <a:rPr lang="en-US" sz="1800" dirty="0">
                <a:latin typeface="Times New Roman" panose="02020603050405020304" pitchFamily="18" charset="0"/>
                <a:cs typeface="Times New Roman" panose="02020603050405020304" pitchFamily="18" charset="0"/>
              </a:rPr>
              <a:t>2.790</a:t>
            </a:r>
            <a:r>
              <a:rPr lang="en-US" sz="1800" dirty="0">
                <a:latin typeface="Playfair Display" pitchFamily="2" charset="77"/>
              </a:rPr>
              <a:t>)</a:t>
            </a:r>
          </a:p>
        </p:txBody>
      </p:sp>
      <p:sp>
        <p:nvSpPr>
          <p:cNvPr id="3" name="TextBox 2">
            <a:extLst>
              <a:ext uri="{FF2B5EF4-FFF2-40B4-BE49-F238E27FC236}">
                <a16:creationId xmlns:a16="http://schemas.microsoft.com/office/drawing/2014/main" id="{E78144FA-CCFE-45C2-2379-A9C7D6F42F30}"/>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2</a:t>
            </a:r>
            <a:r>
              <a:rPr lang="en-US" sz="3000" b="1" dirty="0">
                <a:solidFill>
                  <a:schemeClr val="accent3">
                    <a:lumMod val="50000"/>
                  </a:schemeClr>
                </a:solidFill>
                <a:latin typeface="Playfair Display" pitchFamily="2" charset="77"/>
              </a:rPr>
              <a:t>. Dataset</a:t>
            </a:r>
          </a:p>
        </p:txBody>
      </p:sp>
      <p:pic>
        <p:nvPicPr>
          <p:cNvPr id="4" name="Picture 3">
            <a:extLst>
              <a:ext uri="{FF2B5EF4-FFF2-40B4-BE49-F238E27FC236}">
                <a16:creationId xmlns:a16="http://schemas.microsoft.com/office/drawing/2014/main" id="{8195AB3F-3161-2D25-F0BA-F270DF08401A}"/>
              </a:ext>
            </a:extLst>
          </p:cNvPr>
          <p:cNvPicPr>
            <a:picLocks noChangeAspect="1"/>
          </p:cNvPicPr>
          <p:nvPr/>
        </p:nvPicPr>
        <p:blipFill>
          <a:blip r:embed="rId3"/>
          <a:stretch>
            <a:fillRect/>
          </a:stretch>
        </p:blipFill>
        <p:spPr>
          <a:xfrm>
            <a:off x="1166688" y="1477358"/>
            <a:ext cx="6503959" cy="1463391"/>
          </a:xfrm>
          <a:prstGeom prst="rect">
            <a:avLst/>
          </a:prstGeom>
        </p:spPr>
      </p:pic>
      <p:sp>
        <p:nvSpPr>
          <p:cNvPr id="6" name="TextBox 5">
            <a:extLst>
              <a:ext uri="{FF2B5EF4-FFF2-40B4-BE49-F238E27FC236}">
                <a16:creationId xmlns:a16="http://schemas.microsoft.com/office/drawing/2014/main" id="{2947F73B-5581-29F9-80A6-A761CCF9A9C4}"/>
              </a:ext>
            </a:extLst>
          </p:cNvPr>
          <p:cNvSpPr txBox="1"/>
          <p:nvPr/>
        </p:nvSpPr>
        <p:spPr>
          <a:xfrm>
            <a:off x="8051956" y="4695147"/>
            <a:ext cx="41870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48</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788848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EE79B148-89F4-908C-8052-CD7E77445C4D}"/>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099B8BA-33F5-3CC9-5A38-CEE465C1D5F1}"/>
              </a:ext>
            </a:extLst>
          </p:cNvPr>
          <p:cNvGrpSpPr/>
          <p:nvPr/>
        </p:nvGrpSpPr>
        <p:grpSpPr>
          <a:xfrm>
            <a:off x="147652" y="4860305"/>
            <a:ext cx="3293462" cy="92817"/>
            <a:chOff x="819025" y="3822075"/>
            <a:chExt cx="891450" cy="25125"/>
          </a:xfrm>
        </p:grpSpPr>
        <p:sp>
          <p:nvSpPr>
            <p:cNvPr id="874" name="Google Shape;874;p34">
              <a:extLst>
                <a:ext uri="{FF2B5EF4-FFF2-40B4-BE49-F238E27FC236}">
                  <a16:creationId xmlns:a16="http://schemas.microsoft.com/office/drawing/2014/main" id="{880D4E49-DCE1-F021-E6F6-BA9102C527C0}"/>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1E81FA37-969E-E456-D4FF-98E210883EE8}"/>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C44624BF-E8E3-8F56-1670-958618B55947}"/>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29FC3529-0D06-DF47-33BA-CCEA47141C32}"/>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C11D07CE-94D6-5D04-702E-25A1067FAD87}"/>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A1BD1E92-DA5A-41C3-C137-57E7D45A684A}"/>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E0565A1F-FCD7-DFA0-AB95-1B5F6B8B9429}"/>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pic>
        <p:nvPicPr>
          <p:cNvPr id="8" name="Picture 7">
            <a:extLst>
              <a:ext uri="{FF2B5EF4-FFF2-40B4-BE49-F238E27FC236}">
                <a16:creationId xmlns:a16="http://schemas.microsoft.com/office/drawing/2014/main" id="{CD9C6195-73CC-47F1-1DD3-4E27EA8D3EA3}"/>
              </a:ext>
            </a:extLst>
          </p:cNvPr>
          <p:cNvPicPr>
            <a:picLocks noChangeAspect="1"/>
          </p:cNvPicPr>
          <p:nvPr/>
        </p:nvPicPr>
        <p:blipFill>
          <a:blip r:embed="rId3"/>
          <a:stretch>
            <a:fillRect/>
          </a:stretch>
        </p:blipFill>
        <p:spPr>
          <a:xfrm>
            <a:off x="1686411" y="738091"/>
            <a:ext cx="5766632" cy="2596029"/>
          </a:xfrm>
          <a:prstGeom prst="rect">
            <a:avLst/>
          </a:prstGeom>
        </p:spPr>
      </p:pic>
      <p:sp>
        <p:nvSpPr>
          <p:cNvPr id="3" name="TextBox 2">
            <a:extLst>
              <a:ext uri="{FF2B5EF4-FFF2-40B4-BE49-F238E27FC236}">
                <a16:creationId xmlns:a16="http://schemas.microsoft.com/office/drawing/2014/main" id="{76B4F05A-4FA7-C7A4-D8F0-A505BB292AE0}"/>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2</a:t>
            </a:r>
            <a:r>
              <a:rPr lang="en-US" sz="3000" b="1" dirty="0">
                <a:solidFill>
                  <a:schemeClr val="accent3">
                    <a:lumMod val="50000"/>
                  </a:schemeClr>
                </a:solidFill>
                <a:latin typeface="Playfair Display" pitchFamily="2" charset="77"/>
              </a:rPr>
              <a:t>. Dataset</a:t>
            </a:r>
          </a:p>
        </p:txBody>
      </p:sp>
      <p:sp>
        <p:nvSpPr>
          <p:cNvPr id="6" name="TextBox 5">
            <a:extLst>
              <a:ext uri="{FF2B5EF4-FFF2-40B4-BE49-F238E27FC236}">
                <a16:creationId xmlns:a16="http://schemas.microsoft.com/office/drawing/2014/main" id="{FA055AA2-8356-D95A-8949-FB5920E4AABB}"/>
              </a:ext>
            </a:extLst>
          </p:cNvPr>
          <p:cNvSpPr txBox="1"/>
          <p:nvPr/>
        </p:nvSpPr>
        <p:spPr>
          <a:xfrm>
            <a:off x="414810" y="3404161"/>
            <a:ext cx="7396566" cy="1384995"/>
          </a:xfrm>
          <a:prstGeom prst="rect">
            <a:avLst/>
          </a:prstGeom>
          <a:noFill/>
        </p:spPr>
        <p:txBody>
          <a:bodyPr wrap="square">
            <a:spAutoFit/>
          </a:bodyPr>
          <a:lstStyle/>
          <a:p>
            <a:pPr algn="just"/>
            <a:r>
              <a:rPr lang="en-US" sz="1400" dirty="0">
                <a:latin typeface="Playfair Display" pitchFamily="2" charset="77"/>
              </a:rPr>
              <a:t>Original:</a:t>
            </a:r>
          </a:p>
          <a:p>
            <a:pPr algn="just"/>
            <a:r>
              <a:rPr lang="en-US" sz="1400" dirty="0">
                <a:latin typeface="Playfair Display" pitchFamily="2" charset="77"/>
              </a:rPr>
              <a:t>+ Images: </a:t>
            </a:r>
            <a:r>
              <a:rPr lang="en-US" sz="1400" dirty="0">
                <a:latin typeface="Times New Roman" panose="02020603050405020304" pitchFamily="18" charset="0"/>
                <a:cs typeface="Times New Roman" panose="02020603050405020304" pitchFamily="18" charset="0"/>
              </a:rPr>
              <a:t>4,327</a:t>
            </a:r>
            <a:r>
              <a:rPr lang="en-US" sz="1400" dirty="0">
                <a:latin typeface="Playfair Display" pitchFamily="2" charset="77"/>
              </a:rPr>
              <a:t> (Train: </a:t>
            </a:r>
            <a:r>
              <a:rPr lang="en-US" sz="1400" dirty="0">
                <a:latin typeface="Times New Roman" panose="02020603050405020304" pitchFamily="18" charset="0"/>
                <a:cs typeface="Times New Roman" panose="02020603050405020304" pitchFamily="18" charset="0"/>
              </a:rPr>
              <a:t>3769</a:t>
            </a:r>
            <a:r>
              <a:rPr lang="en-US" sz="1400" dirty="0">
                <a:latin typeface="Playfair Display" pitchFamily="2" charset="77"/>
              </a:rPr>
              <a:t> , Test: </a:t>
            </a:r>
            <a:r>
              <a:rPr lang="en-US" sz="1400" dirty="0">
                <a:latin typeface="Times New Roman" panose="02020603050405020304" pitchFamily="18" charset="0"/>
                <a:cs typeface="Times New Roman" panose="02020603050405020304" pitchFamily="18" charset="0"/>
              </a:rPr>
              <a:t>558</a:t>
            </a:r>
            <a:r>
              <a:rPr lang="en-US" sz="1400" dirty="0">
                <a:latin typeface="Playfair Display" pitchFamily="2" charset="77"/>
              </a:rPr>
              <a:t>)</a:t>
            </a:r>
          </a:p>
          <a:p>
            <a:pPr algn="just"/>
            <a:r>
              <a:rPr lang="en-US" sz="1400" dirty="0">
                <a:latin typeface="Playfair Display" pitchFamily="2" charset="77"/>
              </a:rPr>
              <a:t>+ Captions: </a:t>
            </a:r>
            <a:r>
              <a:rPr lang="en-US" sz="1400" dirty="0">
                <a:latin typeface="Times New Roman" panose="02020603050405020304" pitchFamily="18" charset="0"/>
                <a:cs typeface="Times New Roman" panose="02020603050405020304" pitchFamily="18" charset="0"/>
              </a:rPr>
              <a:t>21,635</a:t>
            </a:r>
            <a:r>
              <a:rPr lang="en-US" sz="1400" dirty="0">
                <a:latin typeface="Playfair Display" pitchFamily="2" charset="77"/>
              </a:rPr>
              <a:t> in Vietnamese (Train: </a:t>
            </a:r>
            <a:r>
              <a:rPr lang="en-US" sz="1400" dirty="0">
                <a:latin typeface="Times New Roman" panose="02020603050405020304" pitchFamily="18" charset="0"/>
                <a:cs typeface="Times New Roman" panose="02020603050405020304" pitchFamily="18" charset="0"/>
              </a:rPr>
              <a:t>18.845</a:t>
            </a:r>
            <a:r>
              <a:rPr lang="en-US" sz="1400" dirty="0">
                <a:latin typeface="Playfair Display" pitchFamily="2" charset="77"/>
              </a:rPr>
              <a:t> , Test: </a:t>
            </a:r>
            <a:r>
              <a:rPr lang="en-US" sz="1400" dirty="0">
                <a:latin typeface="Times New Roman" panose="02020603050405020304" pitchFamily="18" charset="0"/>
                <a:cs typeface="Times New Roman" panose="02020603050405020304" pitchFamily="18" charset="0"/>
              </a:rPr>
              <a:t>2.790</a:t>
            </a:r>
            <a:r>
              <a:rPr lang="en-US" sz="1400" dirty="0">
                <a:latin typeface="Playfair Display" pitchFamily="2" charset="77"/>
              </a:rPr>
              <a:t>)</a:t>
            </a:r>
          </a:p>
          <a:p>
            <a:pPr algn="just"/>
            <a:r>
              <a:rPr lang="en-US" sz="1400" dirty="0">
                <a:latin typeface="Playfair Display" pitchFamily="2" charset="77"/>
              </a:rPr>
              <a:t>Train-Validation</a:t>
            </a:r>
            <a:r>
              <a:rPr lang="en-US" dirty="0">
                <a:latin typeface="Playfair Display" pitchFamily="2" charset="77"/>
              </a:rPr>
              <a:t>-Test split</a:t>
            </a:r>
            <a:r>
              <a:rPr lang="en-US" sz="1400" dirty="0">
                <a:latin typeface="Playfair Display" pitchFamily="2" charset="77"/>
              </a:rPr>
              <a:t> Details:</a:t>
            </a:r>
          </a:p>
          <a:p>
            <a:pPr algn="just"/>
            <a:r>
              <a:rPr lang="en-US" sz="1400" dirty="0">
                <a:latin typeface="Playfair Display" pitchFamily="2" charset="77"/>
              </a:rPr>
              <a:t>Train images: </a:t>
            </a:r>
            <a:r>
              <a:rPr lang="en-US" sz="1400" dirty="0">
                <a:latin typeface="Times New Roman" panose="02020603050405020304" pitchFamily="18" charset="0"/>
                <a:cs typeface="Times New Roman" panose="02020603050405020304" pitchFamily="18" charset="0"/>
              </a:rPr>
              <a:t>3015</a:t>
            </a:r>
            <a:r>
              <a:rPr lang="en-US" sz="1400" dirty="0">
                <a:latin typeface="Playfair Display" pitchFamily="2" charset="77"/>
              </a:rPr>
              <a:t> | Validation images: </a:t>
            </a:r>
            <a:r>
              <a:rPr lang="en-US" sz="1400" dirty="0">
                <a:latin typeface="Times New Roman" panose="02020603050405020304" pitchFamily="18" charset="0"/>
                <a:cs typeface="Times New Roman" panose="02020603050405020304" pitchFamily="18" charset="0"/>
              </a:rPr>
              <a:t>754</a:t>
            </a:r>
            <a:r>
              <a:rPr lang="en-US" sz="1400" dirty="0">
                <a:latin typeface="Playfair Display" pitchFamily="2" charset="77"/>
              </a:rPr>
              <a:t> | Test images: </a:t>
            </a:r>
            <a:r>
              <a:rPr lang="en-US" sz="1400" dirty="0">
                <a:latin typeface="Times New Roman" panose="02020603050405020304" pitchFamily="18" charset="0"/>
                <a:cs typeface="Times New Roman" panose="02020603050405020304" pitchFamily="18" charset="0"/>
              </a:rPr>
              <a:t>558</a:t>
            </a:r>
            <a:r>
              <a:rPr lang="en-US" sz="1400" dirty="0">
                <a:latin typeface="Playfair Display" pitchFamily="2" charset="77"/>
              </a:rPr>
              <a:t> </a:t>
            </a:r>
          </a:p>
          <a:p>
            <a:pPr algn="just"/>
            <a:r>
              <a:rPr lang="en-US" sz="1400" dirty="0">
                <a:latin typeface="Playfair Display" pitchFamily="2" charset="77"/>
              </a:rPr>
              <a:t>Train captions: </a:t>
            </a:r>
            <a:r>
              <a:rPr lang="en-US" sz="1400" dirty="0">
                <a:latin typeface="Times New Roman" panose="02020603050405020304" pitchFamily="18" charset="0"/>
                <a:cs typeface="Times New Roman" panose="02020603050405020304" pitchFamily="18" charset="0"/>
              </a:rPr>
              <a:t>15075</a:t>
            </a:r>
            <a:r>
              <a:rPr lang="en-US" sz="1400" dirty="0">
                <a:latin typeface="Playfair Display" pitchFamily="2" charset="77"/>
              </a:rPr>
              <a:t> | Validation captions: </a:t>
            </a:r>
            <a:r>
              <a:rPr lang="en-US" sz="1400" dirty="0">
                <a:latin typeface="Times New Roman" panose="02020603050405020304" pitchFamily="18" charset="0"/>
                <a:cs typeface="Times New Roman" panose="02020603050405020304" pitchFamily="18" charset="0"/>
              </a:rPr>
              <a:t>3770</a:t>
            </a:r>
            <a:r>
              <a:rPr lang="en-US" sz="1400" dirty="0">
                <a:latin typeface="Playfair Display" pitchFamily="2" charset="77"/>
              </a:rPr>
              <a:t> | Test captions: </a:t>
            </a:r>
            <a:r>
              <a:rPr lang="en-US" sz="1400" dirty="0">
                <a:latin typeface="Times New Roman" panose="02020603050405020304" pitchFamily="18" charset="0"/>
                <a:cs typeface="Times New Roman" panose="02020603050405020304" pitchFamily="18" charset="0"/>
              </a:rPr>
              <a:t>2790</a:t>
            </a:r>
          </a:p>
        </p:txBody>
      </p:sp>
      <p:sp>
        <p:nvSpPr>
          <p:cNvPr id="7" name="TextBox 6">
            <a:extLst>
              <a:ext uri="{FF2B5EF4-FFF2-40B4-BE49-F238E27FC236}">
                <a16:creationId xmlns:a16="http://schemas.microsoft.com/office/drawing/2014/main" id="{9CB73552-4368-2AF2-A1D8-4310DF42F0B9}"/>
              </a:ext>
            </a:extLst>
          </p:cNvPr>
          <p:cNvSpPr txBox="1"/>
          <p:nvPr/>
        </p:nvSpPr>
        <p:spPr>
          <a:xfrm>
            <a:off x="8051956" y="4695147"/>
            <a:ext cx="415498"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49</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61627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F973-0E28-19D2-D1A9-DC50A6DA6611}"/>
            </a:ext>
          </a:extLst>
        </p:cNvPr>
        <p:cNvGrpSpPr/>
        <p:nvPr/>
      </p:nvGrpSpPr>
      <p:grpSpPr>
        <a:xfrm>
          <a:off x="0" y="0"/>
          <a:ext cx="0" cy="0"/>
          <a:chOff x="0" y="0"/>
          <a:chExt cx="0" cy="0"/>
        </a:xfrm>
      </p:grpSpPr>
      <p:sp>
        <p:nvSpPr>
          <p:cNvPr id="20" name="Parallelogram 19">
            <a:extLst>
              <a:ext uri="{FF2B5EF4-FFF2-40B4-BE49-F238E27FC236}">
                <a16:creationId xmlns:a16="http://schemas.microsoft.com/office/drawing/2014/main" id="{9CB5508E-3B81-091A-3544-4A8A7A460310}"/>
              </a:ext>
            </a:extLst>
          </p:cNvPr>
          <p:cNvSpPr/>
          <p:nvPr/>
        </p:nvSpPr>
        <p:spPr>
          <a:xfrm>
            <a:off x="-279287" y="0"/>
            <a:ext cx="5418845" cy="539264"/>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Parallelogram 20">
            <a:extLst>
              <a:ext uri="{FF2B5EF4-FFF2-40B4-BE49-F238E27FC236}">
                <a16:creationId xmlns:a16="http://schemas.microsoft.com/office/drawing/2014/main" id="{7383FE2B-161E-EF8C-1E67-C47732082816}"/>
              </a:ext>
            </a:extLst>
          </p:cNvPr>
          <p:cNvSpPr/>
          <p:nvPr/>
        </p:nvSpPr>
        <p:spPr>
          <a:xfrm>
            <a:off x="8239572" y="4916384"/>
            <a:ext cx="1049317" cy="227116"/>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latin typeface="Times New Roman" panose="02020603050405020304" pitchFamily="18" charset="0"/>
                <a:cs typeface="Times New Roman" panose="02020603050405020304" pitchFamily="18" charset="0"/>
              </a:rPr>
              <a:t>5</a:t>
            </a:r>
          </a:p>
        </p:txBody>
      </p:sp>
      <p:grpSp>
        <p:nvGrpSpPr>
          <p:cNvPr id="2" name="Google Shape;873;p34">
            <a:extLst>
              <a:ext uri="{FF2B5EF4-FFF2-40B4-BE49-F238E27FC236}">
                <a16:creationId xmlns:a16="http://schemas.microsoft.com/office/drawing/2014/main" id="{9563B62F-A0E9-2D7B-9C2D-D04060CB434B}"/>
              </a:ext>
            </a:extLst>
          </p:cNvPr>
          <p:cNvGrpSpPr/>
          <p:nvPr/>
        </p:nvGrpSpPr>
        <p:grpSpPr>
          <a:xfrm>
            <a:off x="147652" y="4759054"/>
            <a:ext cx="3293462" cy="92817"/>
            <a:chOff x="819025" y="3822075"/>
            <a:chExt cx="891450" cy="25125"/>
          </a:xfrm>
        </p:grpSpPr>
        <p:sp>
          <p:nvSpPr>
            <p:cNvPr id="3" name="Google Shape;874;p34">
              <a:extLst>
                <a:ext uri="{FF2B5EF4-FFF2-40B4-BE49-F238E27FC236}">
                  <a16:creationId xmlns:a16="http://schemas.microsoft.com/office/drawing/2014/main" id="{28EB932A-B645-DFF5-4AC1-0F08F04FCFB0}"/>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4" name="Google Shape;875;p34">
              <a:extLst>
                <a:ext uri="{FF2B5EF4-FFF2-40B4-BE49-F238E27FC236}">
                  <a16:creationId xmlns:a16="http://schemas.microsoft.com/office/drawing/2014/main" id="{CF7B03C0-A8D0-DD2C-F201-B31F7D8EE1F0}"/>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5" name="Google Shape;876;p34">
              <a:extLst>
                <a:ext uri="{FF2B5EF4-FFF2-40B4-BE49-F238E27FC236}">
                  <a16:creationId xmlns:a16="http://schemas.microsoft.com/office/drawing/2014/main" id="{52C45DE1-8D74-BA8C-5987-FA2C5A75D7D2}"/>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6" name="Google Shape;877;p34">
              <a:extLst>
                <a:ext uri="{FF2B5EF4-FFF2-40B4-BE49-F238E27FC236}">
                  <a16:creationId xmlns:a16="http://schemas.microsoft.com/office/drawing/2014/main" id="{C9B780FD-276C-2325-F086-FCB21B7B4D2D}"/>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7" name="Google Shape;878;p34">
              <a:extLst>
                <a:ext uri="{FF2B5EF4-FFF2-40B4-BE49-F238E27FC236}">
                  <a16:creationId xmlns:a16="http://schemas.microsoft.com/office/drawing/2014/main" id="{EBD237AD-07A9-6421-2DAD-79B24ECC9202}"/>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 name="Google Shape;879;p34">
              <a:extLst>
                <a:ext uri="{FF2B5EF4-FFF2-40B4-BE49-F238E27FC236}">
                  <a16:creationId xmlns:a16="http://schemas.microsoft.com/office/drawing/2014/main" id="{5C08321D-FDD1-6136-F1CA-89C1EF87C0AB}"/>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9" name="Google Shape;880;p34">
              <a:extLst>
                <a:ext uri="{FF2B5EF4-FFF2-40B4-BE49-F238E27FC236}">
                  <a16:creationId xmlns:a16="http://schemas.microsoft.com/office/drawing/2014/main" id="{6650B32F-3012-217A-62C6-FB488B7D1180}"/>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10" name="TextBox 9">
            <a:extLst>
              <a:ext uri="{FF2B5EF4-FFF2-40B4-BE49-F238E27FC236}">
                <a16:creationId xmlns:a16="http://schemas.microsoft.com/office/drawing/2014/main" id="{D680D214-93BB-4084-3ECC-BE9A883597B4}"/>
              </a:ext>
            </a:extLst>
          </p:cNvPr>
          <p:cNvSpPr txBox="1"/>
          <p:nvPr/>
        </p:nvSpPr>
        <p:spPr>
          <a:xfrm>
            <a:off x="-1" y="0"/>
            <a:ext cx="5139559"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    </a:t>
            </a:r>
            <a:r>
              <a:rPr lang="en-US" sz="3000" b="1" dirty="0">
                <a:solidFill>
                  <a:schemeClr val="accent3">
                    <a:lumMod val="50000"/>
                  </a:schemeClr>
                </a:solidFill>
                <a:latin typeface="Times New Roman" panose="02020603050405020304" pitchFamily="18" charset="0"/>
                <a:cs typeface="Times New Roman" panose="02020603050405020304" pitchFamily="18" charset="0"/>
              </a:rPr>
              <a:t>2</a:t>
            </a:r>
            <a:r>
              <a:rPr lang="en-US" sz="3000" b="1" dirty="0">
                <a:solidFill>
                  <a:schemeClr val="accent3">
                    <a:lumMod val="50000"/>
                  </a:schemeClr>
                </a:solidFill>
                <a:latin typeface="Playfair Display" pitchFamily="2" charset="77"/>
              </a:rPr>
              <a:t>. Problem identification</a:t>
            </a:r>
          </a:p>
        </p:txBody>
      </p:sp>
      <p:graphicFrame>
        <p:nvGraphicFramePr>
          <p:cNvPr id="11" name="Table 10">
            <a:extLst>
              <a:ext uri="{FF2B5EF4-FFF2-40B4-BE49-F238E27FC236}">
                <a16:creationId xmlns:a16="http://schemas.microsoft.com/office/drawing/2014/main" id="{035A0ACE-6EC7-C2DF-133E-FC34D9774107}"/>
              </a:ext>
            </a:extLst>
          </p:cNvPr>
          <p:cNvGraphicFramePr>
            <a:graphicFrameLocks noGrp="1"/>
          </p:cNvGraphicFramePr>
          <p:nvPr>
            <p:extLst>
              <p:ext uri="{D42A27DB-BD31-4B8C-83A1-F6EECF244321}">
                <p14:modId xmlns:p14="http://schemas.microsoft.com/office/powerpoint/2010/main" val="1963679553"/>
              </p:ext>
            </p:extLst>
          </p:nvPr>
        </p:nvGraphicFramePr>
        <p:xfrm>
          <a:off x="824357" y="1405890"/>
          <a:ext cx="8128331" cy="2103120"/>
        </p:xfrm>
        <a:graphic>
          <a:graphicData uri="http://schemas.openxmlformats.org/drawingml/2006/table">
            <a:tbl>
              <a:tblPr firstRow="1" bandRow="1">
                <a:tableStyleId>{A32543E6-2FE0-4FD4-BC80-13A38ABA7EB3}</a:tableStyleId>
              </a:tblPr>
              <a:tblGrid>
                <a:gridCol w="795655">
                  <a:extLst>
                    <a:ext uri="{9D8B030D-6E8A-4147-A177-3AD203B41FA5}">
                      <a16:colId xmlns:a16="http://schemas.microsoft.com/office/drawing/2014/main" val="2707658007"/>
                    </a:ext>
                  </a:extLst>
                </a:gridCol>
                <a:gridCol w="5107211">
                  <a:extLst>
                    <a:ext uri="{9D8B030D-6E8A-4147-A177-3AD203B41FA5}">
                      <a16:colId xmlns:a16="http://schemas.microsoft.com/office/drawing/2014/main" val="1674575708"/>
                    </a:ext>
                  </a:extLst>
                </a:gridCol>
                <a:gridCol w="2225465">
                  <a:extLst>
                    <a:ext uri="{9D8B030D-6E8A-4147-A177-3AD203B41FA5}">
                      <a16:colId xmlns:a16="http://schemas.microsoft.com/office/drawing/2014/main" val="416677916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VN" b="1">
                          <a:latin typeface="Playfair Display" pitchFamily="2" charset="77"/>
                        </a:rPr>
                        <a:t>Input</a:t>
                      </a:r>
                    </a:p>
                  </a:txBody>
                  <a:tcPr anchor="ctr"/>
                </a:tc>
                <a:tc>
                  <a:txBody>
                    <a:bodyPr/>
                    <a:lstStyle/>
                    <a:p>
                      <a:pPr algn="just"/>
                      <a:r>
                        <a:rPr lang="en-US" sz="1400" b="0" i="0" u="none" strike="noStrike" cap="none">
                          <a:solidFill>
                            <a:srgbClr val="000000"/>
                          </a:solidFill>
                          <a:effectLst/>
                          <a:latin typeface="Playfair Display" pitchFamily="2" charset="77"/>
                          <a:ea typeface="Arial"/>
                          <a:cs typeface="Arial"/>
                          <a:sym typeface="Arial"/>
                        </a:rPr>
                        <a:t>+ A dataset consisting of images, each paired with one or more captions that describe its content. Each image may contain one or more objects, contexts, actions, or other elements that the model needs to identify and understand. </a:t>
                      </a:r>
                    </a:p>
                    <a:p>
                      <a:pPr algn="just"/>
                      <a:r>
                        <a:rPr lang="en-US" sz="1400" b="0" i="0" u="none" strike="noStrike" cap="none">
                          <a:solidFill>
                            <a:srgbClr val="000000"/>
                          </a:solidFill>
                          <a:effectLst/>
                          <a:latin typeface="Playfair Display" pitchFamily="2" charset="77"/>
                          <a:ea typeface="Arial"/>
                          <a:cs typeface="Arial"/>
                          <a:sym typeface="Arial"/>
                        </a:rPr>
                        <a:t>+ A new image doesn’t have caption.</a:t>
                      </a:r>
                    </a:p>
                  </a:txBody>
                  <a:tcPr/>
                </a:tc>
                <a:tc>
                  <a:txBody>
                    <a:bodyPr/>
                    <a:lstStyle/>
                    <a:p>
                      <a:r>
                        <a:rPr lang="en-VN">
                          <a:latin typeface="Playfair Display" pitchFamily="2" charset="77"/>
                        </a:rPr>
                        <a:t>+ </a:t>
                      </a:r>
                    </a:p>
                    <a:p>
                      <a:r>
                        <a:rPr lang="en-VN" sz="1400">
                          <a:latin typeface="Playfair Display" pitchFamily="2" charset="77"/>
                        </a:rPr>
                        <a:t>     </a:t>
                      </a:r>
                    </a:p>
                    <a:p>
                      <a:r>
                        <a:rPr lang="en-VN" sz="1400">
                          <a:latin typeface="Playfair Display" pitchFamily="2" charset="77"/>
                        </a:rPr>
                        <a:t>    </a:t>
                      </a:r>
                      <a:r>
                        <a:rPr lang="en-VN" sz="1000">
                          <a:latin typeface="Playfair Display" pitchFamily="2" charset="77"/>
                        </a:rPr>
                        <a:t>with</a:t>
                      </a:r>
                      <a:r>
                        <a:rPr lang="en-VN">
                          <a:latin typeface="Playfair Display" pitchFamily="2" charset="77"/>
                        </a:rPr>
                        <a:t> </a:t>
                      </a:r>
                    </a:p>
                    <a:p>
                      <a:endParaRPr lang="en-VN">
                        <a:latin typeface="Playfair Display" pitchFamily="2" charset="77"/>
                      </a:endParaRPr>
                    </a:p>
                    <a:p>
                      <a:r>
                        <a:rPr lang="en-VN">
                          <a:latin typeface="Playfair Display" pitchFamily="2" charset="77"/>
                        </a:rPr>
                        <a:t>+  </a:t>
                      </a:r>
                    </a:p>
                  </a:txBody>
                  <a:tcPr/>
                </a:tc>
                <a:extLst>
                  <a:ext uri="{0D108BD9-81ED-4DB2-BD59-A6C34878D82A}">
                    <a16:rowId xmlns:a16="http://schemas.microsoft.com/office/drawing/2014/main" val="114831461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latin typeface="Playfair Display" pitchFamily="2" charset="77"/>
                        </a:rPr>
                        <a:t>O</a:t>
                      </a:r>
                      <a:r>
                        <a:rPr lang="en-VN" b="1">
                          <a:latin typeface="Playfair Display" pitchFamily="2" charset="77"/>
                        </a:rPr>
                        <a:t>utput</a:t>
                      </a: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rgbClr val="000000"/>
                          </a:solidFill>
                          <a:effectLst/>
                          <a:latin typeface="Playfair Display" pitchFamily="2" charset="77"/>
                          <a:ea typeface="Arial"/>
                          <a:cs typeface="Arial"/>
                          <a:sym typeface="Arial"/>
                        </a:rPr>
                        <a:t>A textual caption describing the visual content of the image, including information on objects, actions, context, and other relevant details, aiming to accurately and naturally convey what is happening in the scene.</a:t>
                      </a:r>
                    </a:p>
                  </a:txBody>
                  <a:tcPr/>
                </a:tc>
                <a:tc>
                  <a:txBody>
                    <a:bodyPr/>
                    <a:lstStyle/>
                    <a:p>
                      <a:endParaRPr lang="en-VN" dirty="0">
                        <a:latin typeface="Playfair Display" pitchFamily="2" charset="77"/>
                      </a:endParaRPr>
                    </a:p>
                  </a:txBody>
                  <a:tcPr/>
                </a:tc>
                <a:extLst>
                  <a:ext uri="{0D108BD9-81ED-4DB2-BD59-A6C34878D82A}">
                    <a16:rowId xmlns:a16="http://schemas.microsoft.com/office/drawing/2014/main" val="1105345467"/>
                  </a:ext>
                </a:extLst>
              </a:tr>
            </a:tbl>
          </a:graphicData>
        </a:graphic>
      </p:graphicFrame>
      <p:pic>
        <p:nvPicPr>
          <p:cNvPr id="12" name="Picture 11">
            <a:extLst>
              <a:ext uri="{FF2B5EF4-FFF2-40B4-BE49-F238E27FC236}">
                <a16:creationId xmlns:a16="http://schemas.microsoft.com/office/drawing/2014/main" id="{AFB71F90-0304-3CAB-07BB-023DD17A2233}"/>
              </a:ext>
            </a:extLst>
          </p:cNvPr>
          <p:cNvPicPr>
            <a:picLocks/>
          </p:cNvPicPr>
          <p:nvPr/>
        </p:nvPicPr>
        <p:blipFill>
          <a:blip r:embed="rId2"/>
          <a:stretch>
            <a:fillRect/>
          </a:stretch>
        </p:blipFill>
        <p:spPr>
          <a:xfrm>
            <a:off x="7004301" y="1463763"/>
            <a:ext cx="1352378" cy="283402"/>
          </a:xfrm>
          <a:prstGeom prst="rect">
            <a:avLst/>
          </a:prstGeom>
        </p:spPr>
      </p:pic>
      <p:pic>
        <p:nvPicPr>
          <p:cNvPr id="17" name="Picture 16">
            <a:extLst>
              <a:ext uri="{FF2B5EF4-FFF2-40B4-BE49-F238E27FC236}">
                <a16:creationId xmlns:a16="http://schemas.microsoft.com/office/drawing/2014/main" id="{1D2DB5D8-7296-FD80-9884-4BAAB9DFD5AA}"/>
              </a:ext>
            </a:extLst>
          </p:cNvPr>
          <p:cNvPicPr>
            <a:picLocks/>
          </p:cNvPicPr>
          <p:nvPr/>
        </p:nvPicPr>
        <p:blipFill>
          <a:blip r:embed="rId3"/>
          <a:stretch>
            <a:fillRect/>
          </a:stretch>
        </p:blipFill>
        <p:spPr>
          <a:xfrm>
            <a:off x="7370885" y="1987596"/>
            <a:ext cx="1352378" cy="226541"/>
          </a:xfrm>
          <a:prstGeom prst="rect">
            <a:avLst/>
          </a:prstGeom>
        </p:spPr>
      </p:pic>
      <p:pic>
        <p:nvPicPr>
          <p:cNvPr id="22" name="Picture 21">
            <a:extLst>
              <a:ext uri="{FF2B5EF4-FFF2-40B4-BE49-F238E27FC236}">
                <a16:creationId xmlns:a16="http://schemas.microsoft.com/office/drawing/2014/main" id="{C7C401A6-E76D-381F-1BCC-11E14B61E046}"/>
              </a:ext>
            </a:extLst>
          </p:cNvPr>
          <p:cNvPicPr>
            <a:picLocks/>
          </p:cNvPicPr>
          <p:nvPr/>
        </p:nvPicPr>
        <p:blipFill>
          <a:blip r:embed="rId4"/>
          <a:stretch>
            <a:fillRect/>
          </a:stretch>
        </p:blipFill>
        <p:spPr>
          <a:xfrm>
            <a:off x="7370885" y="1812194"/>
            <a:ext cx="729049" cy="170249"/>
          </a:xfrm>
          <a:prstGeom prst="rect">
            <a:avLst/>
          </a:prstGeom>
        </p:spPr>
      </p:pic>
      <p:pic>
        <p:nvPicPr>
          <p:cNvPr id="23" name="Picture 22">
            <a:extLst>
              <a:ext uri="{FF2B5EF4-FFF2-40B4-BE49-F238E27FC236}">
                <a16:creationId xmlns:a16="http://schemas.microsoft.com/office/drawing/2014/main" id="{7DDD17AD-235A-934C-EBDF-06C07FBAF876}"/>
              </a:ext>
            </a:extLst>
          </p:cNvPr>
          <p:cNvPicPr>
            <a:picLocks/>
          </p:cNvPicPr>
          <p:nvPr/>
        </p:nvPicPr>
        <p:blipFill>
          <a:blip r:embed="rId5"/>
          <a:stretch>
            <a:fillRect/>
          </a:stretch>
        </p:blipFill>
        <p:spPr>
          <a:xfrm>
            <a:off x="7004301" y="2346341"/>
            <a:ext cx="457433" cy="112109"/>
          </a:xfrm>
          <a:prstGeom prst="rect">
            <a:avLst/>
          </a:prstGeom>
        </p:spPr>
      </p:pic>
      <p:sp>
        <p:nvSpPr>
          <p:cNvPr id="24" name="Left Brace 23">
            <a:extLst>
              <a:ext uri="{FF2B5EF4-FFF2-40B4-BE49-F238E27FC236}">
                <a16:creationId xmlns:a16="http://schemas.microsoft.com/office/drawing/2014/main" id="{4C1E9249-3E85-5195-DDE9-486FAF198BE0}"/>
              </a:ext>
            </a:extLst>
          </p:cNvPr>
          <p:cNvSpPr/>
          <p:nvPr/>
        </p:nvSpPr>
        <p:spPr>
          <a:xfrm>
            <a:off x="7249326" y="1821813"/>
            <a:ext cx="84283" cy="3782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latin typeface="Playfair Display" pitchFamily="2" charset="77"/>
            </a:endParaRPr>
          </a:p>
        </p:txBody>
      </p:sp>
      <p:pic>
        <p:nvPicPr>
          <p:cNvPr id="25" name="Picture 24">
            <a:extLst>
              <a:ext uri="{FF2B5EF4-FFF2-40B4-BE49-F238E27FC236}">
                <a16:creationId xmlns:a16="http://schemas.microsoft.com/office/drawing/2014/main" id="{734C347F-D7D2-BE73-697E-2D0B32BB3432}"/>
              </a:ext>
            </a:extLst>
          </p:cNvPr>
          <p:cNvPicPr>
            <a:picLocks/>
          </p:cNvPicPr>
          <p:nvPr/>
        </p:nvPicPr>
        <p:blipFill>
          <a:blip r:embed="rId6"/>
          <a:stretch>
            <a:fillRect/>
          </a:stretch>
        </p:blipFill>
        <p:spPr>
          <a:xfrm>
            <a:off x="7004301" y="2845155"/>
            <a:ext cx="896835" cy="226541"/>
          </a:xfrm>
          <a:prstGeom prst="rect">
            <a:avLst/>
          </a:prstGeom>
        </p:spPr>
      </p:pic>
    </p:spTree>
    <p:extLst>
      <p:ext uri="{BB962C8B-B14F-4D97-AF65-F5344CB8AC3E}">
        <p14:creationId xmlns:p14="http://schemas.microsoft.com/office/powerpoint/2010/main" val="2375546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BE0C133-C5F6-A071-1483-BC2F5D247927}"/>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C8FE99C2-5174-B162-CD70-F00DF220D57A}"/>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6A1FAE4-B5D2-F046-F3E8-9FFEDEEAA43D}"/>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20162C97-C27E-13F7-ED49-7BD0188A8040}"/>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BEAD68B7-9D60-1599-C6E5-9F5E46694D79}"/>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B6D96900-9AA9-F9C2-D993-938D81BDF3DB}"/>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D5B24D59-EF88-3576-F4E2-72E8D54022D1}"/>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8EC41E58-F1CD-6576-D44D-DE1F9D186A77}"/>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5" name="TextBox 4">
            <a:extLst>
              <a:ext uri="{FF2B5EF4-FFF2-40B4-BE49-F238E27FC236}">
                <a16:creationId xmlns:a16="http://schemas.microsoft.com/office/drawing/2014/main" id="{DDE4B922-25D9-02E0-8EB8-31675B1E1F78}"/>
              </a:ext>
            </a:extLst>
          </p:cNvPr>
          <p:cNvSpPr txBox="1"/>
          <p:nvPr/>
        </p:nvSpPr>
        <p:spPr>
          <a:xfrm>
            <a:off x="22448" y="1291119"/>
            <a:ext cx="8341440" cy="3231654"/>
          </a:xfrm>
          <a:prstGeom prst="rect">
            <a:avLst/>
          </a:prstGeom>
          <a:noFill/>
        </p:spPr>
        <p:txBody>
          <a:bodyPr wrap="square" lIns="91440" tIns="45720" rIns="91440" bIns="45720" anchor="t">
            <a:spAutoFit/>
          </a:bodyPr>
          <a:lstStyle/>
          <a:p>
            <a:pPr marL="342900" indent="-342900" algn="just">
              <a:buAutoNum type="arabicPeriod"/>
            </a:pPr>
            <a:r>
              <a:rPr lang="en-US" sz="1700" dirty="0">
                <a:latin typeface="Playfair Display"/>
              </a:rPr>
              <a:t>Ensure each caption consists of a minimum of 10 Vietnamese words.</a:t>
            </a:r>
            <a:endParaRPr lang="en-US" sz="1700" dirty="0">
              <a:latin typeface="Playfair Display" pitchFamily="2" charset="77"/>
            </a:endParaRPr>
          </a:p>
          <a:p>
            <a:pPr marL="342900" indent="-342900" algn="just">
              <a:buAutoNum type="arabicPeriod"/>
            </a:pPr>
            <a:r>
              <a:rPr lang="en-US" sz="1700" dirty="0">
                <a:latin typeface="Playfair Display"/>
              </a:rPr>
              <a:t>Only describe visible activities and objects included in the image.</a:t>
            </a:r>
          </a:p>
          <a:p>
            <a:pPr marL="342900" indent="-342900" algn="just">
              <a:buAutoNum type="arabicPeriod"/>
            </a:pPr>
            <a:r>
              <a:rPr lang="en-US" sz="1700" dirty="0">
                <a:latin typeface="Playfair Display"/>
              </a:rPr>
              <a:t>Exclude names of places, streets (e.g., Chinatown, New York), and numerical details (e.g., apartment numbers, specific TV times). </a:t>
            </a:r>
          </a:p>
          <a:p>
            <a:pPr marL="342900" indent="-342900" algn="just">
              <a:buAutoNum type="arabicPeriod"/>
            </a:pPr>
            <a:r>
              <a:rPr lang="en-US" sz="1700" dirty="0">
                <a:latin typeface="Playfair Display"/>
              </a:rPr>
              <a:t> Allow the use of familiar English words like laptop, TV, tennis, etc. </a:t>
            </a:r>
          </a:p>
          <a:p>
            <a:pPr marL="342900" indent="-342900" algn="just">
              <a:buAutoNum type="arabicPeriod"/>
            </a:pPr>
            <a:r>
              <a:rPr lang="en-US" sz="1700" dirty="0">
                <a:latin typeface="Playfair Display"/>
              </a:rPr>
              <a:t> Structure each caption as a single sentence in continuous tense. </a:t>
            </a:r>
            <a:endParaRPr lang="en-US" sz="1700" dirty="0"/>
          </a:p>
          <a:p>
            <a:pPr marL="342900" indent="-342900" algn="just">
              <a:buAutoNum type="arabicPeriod"/>
            </a:pPr>
            <a:r>
              <a:rPr lang="en-US" sz="1700" dirty="0">
                <a:latin typeface="Playfair Display"/>
              </a:rPr>
              <a:t> Omit personal opinions and emotions from annotations. </a:t>
            </a:r>
            <a:endParaRPr lang="en-US" sz="1700" dirty="0"/>
          </a:p>
          <a:p>
            <a:pPr marL="342900" indent="-342900" algn="just">
              <a:buAutoNum type="arabicPeriod"/>
            </a:pPr>
            <a:r>
              <a:rPr lang="en-US" sz="1700" dirty="0">
                <a:latin typeface="Playfair Display"/>
              </a:rPr>
              <a:t> Permit annotators to describe activities and objects from various perspectives. </a:t>
            </a:r>
            <a:endParaRPr lang="en-US" sz="1700" dirty="0"/>
          </a:p>
          <a:p>
            <a:pPr marL="342900" indent="-342900" algn="just">
              <a:buAutoNum type="arabicPeriod"/>
            </a:pPr>
            <a:r>
              <a:rPr lang="en-US" sz="1700" dirty="0">
                <a:latin typeface="Playfair Display"/>
              </a:rPr>
              <a:t> Focus solely on describing visible "thing" objects. </a:t>
            </a:r>
            <a:endParaRPr lang="en-US" sz="1700" dirty="0"/>
          </a:p>
          <a:p>
            <a:pPr marL="342900" indent="-342900" algn="just">
              <a:buAutoNum type="arabicPeriod"/>
            </a:pPr>
            <a:r>
              <a:rPr lang="en-US" sz="1700" dirty="0">
                <a:latin typeface="Playfair Display"/>
              </a:rPr>
              <a:t> Disregard ambiguous "stuff" objects lacking clear borders </a:t>
            </a:r>
            <a:endParaRPr lang="en-US" sz="1700" dirty="0"/>
          </a:p>
          <a:p>
            <a:pPr marL="342900" indent="-342900" algn="just">
              <a:buAutoNum type="arabicPeriod"/>
            </a:pPr>
            <a:r>
              <a:rPr lang="en-US" sz="1700" dirty="0">
                <a:latin typeface="Playfair Display"/>
              </a:rPr>
              <a:t> If there are 10 to 15 objects of the same category or species, annotators may omit them in captions.</a:t>
            </a:r>
          </a:p>
        </p:txBody>
      </p:sp>
      <p:sp>
        <p:nvSpPr>
          <p:cNvPr id="3" name="TextBox 2">
            <a:extLst>
              <a:ext uri="{FF2B5EF4-FFF2-40B4-BE49-F238E27FC236}">
                <a16:creationId xmlns:a16="http://schemas.microsoft.com/office/drawing/2014/main" id="{A6D21194-0C83-6EA7-9860-25DBF56DE521}"/>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2</a:t>
            </a:r>
            <a:r>
              <a:rPr lang="en-US" sz="3000" b="1" dirty="0">
                <a:solidFill>
                  <a:schemeClr val="accent3">
                    <a:lumMod val="50000"/>
                  </a:schemeClr>
                </a:solidFill>
                <a:latin typeface="Playfair Display" pitchFamily="2" charset="77"/>
              </a:rPr>
              <a:t>. Dataset</a:t>
            </a:r>
          </a:p>
        </p:txBody>
      </p:sp>
      <p:sp>
        <p:nvSpPr>
          <p:cNvPr id="4" name="TextBox 3">
            <a:extLst>
              <a:ext uri="{FF2B5EF4-FFF2-40B4-BE49-F238E27FC236}">
                <a16:creationId xmlns:a16="http://schemas.microsoft.com/office/drawing/2014/main" id="{3A88A628-9ADE-7817-82C0-2A75BC59FC19}"/>
              </a:ext>
            </a:extLst>
          </p:cNvPr>
          <p:cNvSpPr txBox="1"/>
          <p:nvPr/>
        </p:nvSpPr>
        <p:spPr>
          <a:xfrm>
            <a:off x="622286" y="860797"/>
            <a:ext cx="1313180" cy="400110"/>
          </a:xfrm>
          <a:prstGeom prst="rect">
            <a:avLst/>
          </a:prstGeom>
          <a:noFill/>
        </p:spPr>
        <p:txBody>
          <a:bodyPr wrap="none" rtlCol="0">
            <a:spAutoFit/>
          </a:bodyPr>
          <a:lstStyle/>
          <a:p>
            <a:r>
              <a:rPr lang="en-US" sz="2000" dirty="0" err="1">
                <a:latin typeface="Playfair Display" pitchFamily="2" charset="77"/>
              </a:rPr>
              <a:t>Guildline</a:t>
            </a:r>
            <a:r>
              <a:rPr lang="en-US" sz="2000" dirty="0">
                <a:latin typeface="Playfair Display" pitchFamily="2" charset="77"/>
              </a:rPr>
              <a:t>:</a:t>
            </a:r>
            <a:endParaRPr lang="en-VN" sz="2000" dirty="0">
              <a:latin typeface="Playfair Display" pitchFamily="2" charset="77"/>
            </a:endParaRPr>
          </a:p>
        </p:txBody>
      </p:sp>
      <p:sp>
        <p:nvSpPr>
          <p:cNvPr id="6" name="TextBox 5">
            <a:extLst>
              <a:ext uri="{FF2B5EF4-FFF2-40B4-BE49-F238E27FC236}">
                <a16:creationId xmlns:a16="http://schemas.microsoft.com/office/drawing/2014/main" id="{F73E2F12-42B4-2B6B-257D-DC35F7161104}"/>
              </a:ext>
            </a:extLst>
          </p:cNvPr>
          <p:cNvSpPr txBox="1"/>
          <p:nvPr/>
        </p:nvSpPr>
        <p:spPr>
          <a:xfrm>
            <a:off x="8051956" y="4695147"/>
            <a:ext cx="41870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50</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100499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160015B-4CBD-DB2B-2AA8-6582BA78E9BB}"/>
              </a:ext>
            </a:extLst>
          </p:cNvPr>
          <p:cNvGraphicFramePr>
            <a:graphicFrameLocks noGrp="1"/>
          </p:cNvGraphicFramePr>
          <p:nvPr>
            <p:extLst>
              <p:ext uri="{D42A27DB-BD31-4B8C-83A1-F6EECF244321}">
                <p14:modId xmlns:p14="http://schemas.microsoft.com/office/powerpoint/2010/main" val="3159347722"/>
              </p:ext>
            </p:extLst>
          </p:nvPr>
        </p:nvGraphicFramePr>
        <p:xfrm>
          <a:off x="1613410" y="890541"/>
          <a:ext cx="5303427" cy="3543824"/>
        </p:xfrm>
        <a:graphic>
          <a:graphicData uri="http://schemas.openxmlformats.org/drawingml/2006/table">
            <a:tbl>
              <a:tblPr firstRow="1" bandRow="1">
                <a:tableStyleId>{F5AB1C69-6EDB-4FF4-983F-18BD219EF322}</a:tableStyleId>
              </a:tblPr>
              <a:tblGrid>
                <a:gridCol w="1450987">
                  <a:extLst>
                    <a:ext uri="{9D8B030D-6E8A-4147-A177-3AD203B41FA5}">
                      <a16:colId xmlns:a16="http://schemas.microsoft.com/office/drawing/2014/main" val="3070437826"/>
                    </a:ext>
                  </a:extLst>
                </a:gridCol>
                <a:gridCol w="2011801">
                  <a:extLst>
                    <a:ext uri="{9D8B030D-6E8A-4147-A177-3AD203B41FA5}">
                      <a16:colId xmlns:a16="http://schemas.microsoft.com/office/drawing/2014/main" val="2153958614"/>
                    </a:ext>
                  </a:extLst>
                </a:gridCol>
                <a:gridCol w="1840639">
                  <a:extLst>
                    <a:ext uri="{9D8B030D-6E8A-4147-A177-3AD203B41FA5}">
                      <a16:colId xmlns:a16="http://schemas.microsoft.com/office/drawing/2014/main" val="1218027475"/>
                    </a:ext>
                  </a:extLst>
                </a:gridCol>
              </a:tblGrid>
              <a:tr h="536027">
                <a:tc>
                  <a:txBody>
                    <a:bodyPr/>
                    <a:lstStyle/>
                    <a:p>
                      <a:pPr algn="ctr"/>
                      <a:endParaRPr lang="en-US" sz="1600" dirty="0">
                        <a:solidFill>
                          <a:schemeClr val="bg1"/>
                        </a:solidFill>
                        <a:latin typeface="Playfair Display"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latin typeface="Playfair Display" pitchFamily="2" charset="77"/>
                        </a:rPr>
                        <a:t>EfficientNet_v2+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latin typeface="Playfair Display" pitchFamily="2" charset="77"/>
                        </a:rPr>
                        <a:t> Transformer</a:t>
                      </a:r>
                    </a:p>
                  </a:txBody>
                  <a:tcPr anchor="ctr"/>
                </a:tc>
                <a:tc>
                  <a:txBody>
                    <a:bodyPr/>
                    <a:lstStyle/>
                    <a:p>
                      <a:pPr algn="ctr"/>
                      <a:r>
                        <a:rPr lang="en-US" sz="1600" b="1" dirty="0" err="1">
                          <a:solidFill>
                            <a:schemeClr val="bg1"/>
                          </a:solidFill>
                          <a:latin typeface="Playfair Display" pitchFamily="2" charset="77"/>
                        </a:rPr>
                        <a:t>CLIPCap</a:t>
                      </a:r>
                      <a:endParaRPr lang="en-US" sz="1600" dirty="0">
                        <a:solidFill>
                          <a:schemeClr val="bg1"/>
                        </a:solidFill>
                        <a:latin typeface="Playfair Display"/>
                      </a:endParaRPr>
                    </a:p>
                  </a:txBody>
                  <a:tcPr anchor="ctr"/>
                </a:tc>
                <a:extLst>
                  <a:ext uri="{0D108BD9-81ED-4DB2-BD59-A6C34878D82A}">
                    <a16:rowId xmlns:a16="http://schemas.microsoft.com/office/drawing/2014/main" val="3836110774"/>
                  </a:ext>
                </a:extLst>
              </a:tr>
              <a:tr h="312944">
                <a:tc>
                  <a:txBody>
                    <a:bodyPr/>
                    <a:lstStyle/>
                    <a:p>
                      <a:pPr algn="ctr"/>
                      <a:r>
                        <a:rPr lang="en-US" sz="1400" b="1" dirty="0">
                          <a:solidFill>
                            <a:schemeClr val="bg1"/>
                          </a:solidFill>
                          <a:latin typeface="Playfair Display" pitchFamily="2" charset="77"/>
                        </a:rPr>
                        <a:t>Learning rate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cs typeface="Times New Roman" panose="02020603050405020304" pitchFamily="18" charset="0"/>
                        </a:rPr>
                        <a:t>1</a:t>
                      </a:r>
                      <a:r>
                        <a:rPr lang="en-US" sz="1400" dirty="0">
                          <a:solidFill>
                            <a:schemeClr val="bg1"/>
                          </a:solidFill>
                          <a:latin typeface="Playfair Display" pitchFamily="2" charset="77"/>
                        </a:rPr>
                        <a:t>e-</a:t>
                      </a:r>
                      <a:r>
                        <a:rPr lang="en-US" sz="1400" dirty="0">
                          <a:solidFill>
                            <a:schemeClr val="bg1"/>
                          </a:solidFill>
                          <a:latin typeface="Times New Roman" panose="02020603050405020304" pitchFamily="18" charset="0"/>
                          <a:cs typeface="Times New Roman" panose="02020603050405020304" pitchFamily="18" charset="0"/>
                        </a:rPr>
                        <a:t>6</a:t>
                      </a:r>
                    </a:p>
                  </a:txBody>
                  <a:tcPr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cs typeface="Times New Roman" panose="02020603050405020304" pitchFamily="18" charset="0"/>
                        </a:rPr>
                        <a:t>1</a:t>
                      </a:r>
                      <a:r>
                        <a:rPr lang="en-US" sz="1400" dirty="0">
                          <a:solidFill>
                            <a:schemeClr val="bg1"/>
                          </a:solidFill>
                          <a:latin typeface="Playfair Display" pitchFamily="2" charset="77"/>
                        </a:rPr>
                        <a:t>e-</a:t>
                      </a:r>
                      <a:r>
                        <a:rPr lang="en-US" sz="1400" dirty="0">
                          <a:solidFill>
                            <a:schemeClr val="bg1"/>
                          </a:solidFill>
                          <a:latin typeface="Times New Roman" panose="02020603050405020304" pitchFamily="18" charset="0"/>
                          <a:cs typeface="Times New Roman" panose="02020603050405020304" pitchFamily="18" charset="0"/>
                        </a:rPr>
                        <a:t>6</a:t>
                      </a:r>
                    </a:p>
                  </a:txBody>
                  <a:tcPr marL="7620" marR="7620" marT="7620" marB="0" anchor="ctr"/>
                </a:tc>
                <a:extLst>
                  <a:ext uri="{0D108BD9-81ED-4DB2-BD59-A6C34878D82A}">
                    <a16:rowId xmlns:a16="http://schemas.microsoft.com/office/drawing/2014/main" val="799160583"/>
                  </a:ext>
                </a:extLst>
              </a:tr>
              <a:tr h="346841">
                <a:tc>
                  <a:txBody>
                    <a:bodyPr/>
                    <a:lstStyle/>
                    <a:p>
                      <a:pPr algn="ctr"/>
                      <a:r>
                        <a:rPr lang="en-US" sz="1400" b="1" dirty="0">
                          <a:solidFill>
                            <a:schemeClr val="bg1"/>
                          </a:solidFill>
                          <a:latin typeface="Playfair Display" pitchFamily="2" charset="77"/>
                        </a:rPr>
                        <a:t>Scheduler</a:t>
                      </a:r>
                    </a:p>
                  </a:txBody>
                  <a:tcPr anchor="ctr"/>
                </a:tc>
                <a:tc>
                  <a:txBody>
                    <a:bodyPr/>
                    <a:lstStyle/>
                    <a:p>
                      <a:pPr algn="ctr"/>
                      <a:r>
                        <a:rPr lang="en-US" sz="1400" dirty="0" err="1">
                          <a:solidFill>
                            <a:schemeClr val="bg1"/>
                          </a:solidFill>
                          <a:latin typeface="Playfair Display" pitchFamily="2" charset="77"/>
                          <a:cs typeface="Times New Roman" panose="02020603050405020304" pitchFamily="18" charset="0"/>
                        </a:rPr>
                        <a:t>ReduceLROnPlateau</a:t>
                      </a:r>
                      <a:endParaRPr lang="en-US" sz="1400" dirty="0">
                        <a:solidFill>
                          <a:schemeClr val="bg1"/>
                        </a:solidFill>
                        <a:latin typeface="Playfair Display" pitchFamily="2" charset="77"/>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bg1"/>
                          </a:solidFill>
                          <a:latin typeface="Playfair Display" pitchFamily="2" charset="77"/>
                          <a:cs typeface="Times New Roman" panose="02020603050405020304" pitchFamily="18" charset="0"/>
                        </a:rPr>
                        <a:t>factor: </a:t>
                      </a:r>
                      <a:r>
                        <a:rPr lang="en-US" sz="1400" b="0" dirty="0">
                          <a:solidFill>
                            <a:schemeClr val="bg1"/>
                          </a:solidFill>
                          <a:latin typeface="Times New Roman" panose="02020603050405020304" pitchFamily="18" charset="0"/>
                          <a:cs typeface="Times New Roman" panose="02020603050405020304" pitchFamily="18" charset="0"/>
                        </a:rPr>
                        <a:t>0.1;</a:t>
                      </a:r>
                      <a:r>
                        <a:rPr lang="en-US" sz="1400" b="0" dirty="0">
                          <a:solidFill>
                            <a:schemeClr val="bg1"/>
                          </a:solidFill>
                          <a:latin typeface="Playfair Display" pitchFamily="2" charset="77"/>
                          <a:cs typeface="Times New Roman" panose="02020603050405020304" pitchFamily="18" charset="0"/>
                        </a:rPr>
                        <a:t> patience: </a:t>
                      </a:r>
                      <a:r>
                        <a:rPr lang="en-US" sz="1400" b="0" dirty="0">
                          <a:solidFill>
                            <a:schemeClr val="bg1"/>
                          </a:solidFill>
                          <a:latin typeface="Times New Roman" panose="02020603050405020304" pitchFamily="18" charset="0"/>
                          <a:cs typeface="Times New Roman" panose="02020603050405020304" pitchFamily="18" charset="0"/>
                        </a:rPr>
                        <a:t>1</a:t>
                      </a:r>
                    </a:p>
                  </a:txBody>
                  <a:tcPr anchor="ctr"/>
                </a:tc>
                <a:tc>
                  <a:txBody>
                    <a:bodyPr/>
                    <a:lstStyle/>
                    <a:p>
                      <a:pPr algn="ctr"/>
                      <a:r>
                        <a:rPr lang="en-US" sz="1400" dirty="0" err="1">
                          <a:solidFill>
                            <a:schemeClr val="bg1"/>
                          </a:solidFill>
                          <a:latin typeface="Playfair Display" pitchFamily="2" charset="77"/>
                          <a:cs typeface="Times New Roman" panose="02020603050405020304" pitchFamily="18" charset="0"/>
                        </a:rPr>
                        <a:t>ReduceLROnPlateau</a:t>
                      </a:r>
                      <a:endParaRPr lang="en-US" sz="1400" dirty="0">
                        <a:solidFill>
                          <a:schemeClr val="bg1"/>
                        </a:solidFill>
                        <a:latin typeface="Playfair Display" pitchFamily="2" charset="77"/>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bg1"/>
                          </a:solidFill>
                          <a:latin typeface="Playfair Display" pitchFamily="2" charset="77"/>
                          <a:cs typeface="Times New Roman" panose="02020603050405020304" pitchFamily="18" charset="0"/>
                        </a:rPr>
                        <a:t>factor: </a:t>
                      </a:r>
                      <a:r>
                        <a:rPr lang="en-US" sz="1400" b="0" dirty="0">
                          <a:solidFill>
                            <a:schemeClr val="bg1"/>
                          </a:solidFill>
                          <a:latin typeface="Times New Roman" panose="02020603050405020304" pitchFamily="18" charset="0"/>
                          <a:cs typeface="Times New Roman" panose="02020603050405020304" pitchFamily="18" charset="0"/>
                        </a:rPr>
                        <a:t>0.1;</a:t>
                      </a:r>
                      <a:r>
                        <a:rPr lang="en-US" sz="1400" b="0" dirty="0">
                          <a:solidFill>
                            <a:schemeClr val="bg1"/>
                          </a:solidFill>
                          <a:latin typeface="Playfair Display" pitchFamily="2" charset="77"/>
                          <a:cs typeface="Times New Roman" panose="02020603050405020304" pitchFamily="18" charset="0"/>
                        </a:rPr>
                        <a:t> patience: </a:t>
                      </a:r>
                      <a:r>
                        <a:rPr lang="en-US" sz="1400" b="0" dirty="0">
                          <a:solidFill>
                            <a:schemeClr val="bg1"/>
                          </a:solidFill>
                          <a:latin typeface="Times New Roman" panose="02020603050405020304" pitchFamily="18" charset="0"/>
                          <a:cs typeface="Times New Roman" panose="02020603050405020304" pitchFamily="18" charset="0"/>
                        </a:rPr>
                        <a:t>1</a:t>
                      </a:r>
                    </a:p>
                  </a:txBody>
                  <a:tcPr marL="7620" marR="7620" marT="7620" marB="0" anchor="ctr"/>
                </a:tc>
                <a:extLst>
                  <a:ext uri="{0D108BD9-81ED-4DB2-BD59-A6C34878D82A}">
                    <a16:rowId xmlns:a16="http://schemas.microsoft.com/office/drawing/2014/main" val="1069939619"/>
                  </a:ext>
                </a:extLst>
              </a:tr>
              <a:tr h="196543">
                <a:tc>
                  <a:txBody>
                    <a:bodyPr/>
                    <a:lstStyle/>
                    <a:p>
                      <a:pPr algn="ctr"/>
                      <a:r>
                        <a:rPr lang="en-US" sz="1400" b="1" dirty="0">
                          <a:solidFill>
                            <a:schemeClr val="bg1"/>
                          </a:solidFill>
                          <a:latin typeface="Playfair Display" pitchFamily="2" charset="77"/>
                        </a:rPr>
                        <a:t>Optimizer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Playfair Display" pitchFamily="2" charset="77"/>
                        </a:rPr>
                        <a:t>Adam</a:t>
                      </a:r>
                    </a:p>
                  </a:txBody>
                  <a:tcPr anchor="ctr"/>
                </a:tc>
                <a:tc>
                  <a:txBody>
                    <a:bodyPr/>
                    <a:lstStyle/>
                    <a:p>
                      <a:pPr algn="ctr" fontAlgn="b"/>
                      <a:r>
                        <a:rPr lang="en-US" sz="1400" dirty="0">
                          <a:solidFill>
                            <a:schemeClr val="bg1"/>
                          </a:solidFill>
                          <a:latin typeface="Playfair Display" pitchFamily="2" charset="77"/>
                        </a:rPr>
                        <a:t>Adam</a:t>
                      </a:r>
                      <a:endParaRPr lang="en-US" sz="14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418065601"/>
                  </a:ext>
                </a:extLst>
              </a:tr>
              <a:tr h="165012">
                <a:tc>
                  <a:txBody>
                    <a:bodyPr/>
                    <a:lstStyle/>
                    <a:p>
                      <a:pPr algn="ctr"/>
                      <a:r>
                        <a:rPr lang="en-US" sz="1400" b="1" dirty="0">
                          <a:solidFill>
                            <a:schemeClr val="bg1"/>
                          </a:solidFill>
                          <a:latin typeface="Playfair Display" pitchFamily="2" charset="77"/>
                        </a:rPr>
                        <a:t>Loss Function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bg1"/>
                          </a:solidFill>
                          <a:latin typeface="Playfair Display" pitchFamily="2" charset="77"/>
                          <a:cs typeface="Times New Roman" panose="02020603050405020304" pitchFamily="18" charset="0"/>
                        </a:rPr>
                        <a:t>CrossEntropyLoss</a:t>
                      </a:r>
                      <a:endParaRPr lang="en-US" sz="1400" b="0" dirty="0">
                        <a:solidFill>
                          <a:schemeClr val="bg1"/>
                        </a:solidFill>
                        <a:latin typeface="Playfair Display" pitchFamily="2" charset="77"/>
                        <a:cs typeface="Times New Roman" panose="02020603050405020304" pitchFamily="18" charset="0"/>
                      </a:endParaRPr>
                    </a:p>
                  </a:txBody>
                  <a:tcPr anchor="ctr"/>
                </a:tc>
                <a:tc>
                  <a:txBody>
                    <a:bodyPr/>
                    <a:lstStyle/>
                    <a:p>
                      <a:pPr algn="ctr" fontAlgn="b"/>
                      <a:r>
                        <a:rPr lang="en-US" sz="1400" dirty="0" err="1">
                          <a:solidFill>
                            <a:schemeClr val="bg1"/>
                          </a:solidFill>
                          <a:latin typeface="Playfair Display" pitchFamily="2" charset="77"/>
                          <a:cs typeface="Times New Roman" panose="02020603050405020304" pitchFamily="18" charset="0"/>
                        </a:rPr>
                        <a:t>CrossEntropyLoss</a:t>
                      </a:r>
                      <a:endParaRPr lang="en-US" sz="14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88052219"/>
                  </a:ext>
                </a:extLst>
              </a:tr>
              <a:tr h="0">
                <a:tc>
                  <a:txBody>
                    <a:bodyPr/>
                    <a:lstStyle/>
                    <a:p>
                      <a:pPr algn="ctr"/>
                      <a:r>
                        <a:rPr lang="en-US" sz="1400" b="1" dirty="0" err="1">
                          <a:solidFill>
                            <a:schemeClr val="bg1"/>
                          </a:solidFill>
                          <a:latin typeface="Playfair Display" pitchFamily="2" charset="77"/>
                        </a:rPr>
                        <a:t>Batch_size</a:t>
                      </a:r>
                      <a:endParaRPr lang="en-US" sz="1400" b="1" dirty="0">
                        <a:solidFill>
                          <a:schemeClr val="bg1"/>
                        </a:solidFill>
                        <a:latin typeface="Playfair Display"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bg1"/>
                          </a:solidFill>
                          <a:latin typeface="Times New Roman" panose="02020603050405020304" pitchFamily="18" charset="0"/>
                          <a:cs typeface="Times New Roman" panose="02020603050405020304" pitchFamily="18" charset="0"/>
                        </a:rPr>
                        <a:t>64</a:t>
                      </a:r>
                    </a:p>
                  </a:txBody>
                  <a:tcPr anchor="ctr"/>
                </a:tc>
                <a:tc>
                  <a:txBody>
                    <a:bodyPr/>
                    <a:lstStyle/>
                    <a:p>
                      <a:pPr algn="ctr" fontAlgn="b"/>
                      <a:r>
                        <a:rPr lang="en-US" sz="1400" b="0" i="0" u="none" strike="noStrike" dirty="0">
                          <a:solidFill>
                            <a:schemeClr val="bg1"/>
                          </a:solidFill>
                          <a:effectLst/>
                          <a:latin typeface="Times New Roman" panose="02020603050405020304" pitchFamily="18" charset="0"/>
                          <a:cs typeface="Times New Roman" panose="02020603050405020304" pitchFamily="18" charset="0"/>
                        </a:rPr>
                        <a:t>16</a:t>
                      </a:r>
                    </a:p>
                  </a:txBody>
                  <a:tcPr marL="7620" marR="7620" marT="7620" marB="0" anchor="ctr"/>
                </a:tc>
                <a:extLst>
                  <a:ext uri="{0D108BD9-81ED-4DB2-BD59-A6C34878D82A}">
                    <a16:rowId xmlns:a16="http://schemas.microsoft.com/office/drawing/2014/main" val="3731453798"/>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latin typeface="Playfair Display" pitchFamily="2" charset="77"/>
                        </a:rPr>
                        <a:t>Early stopping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bg1"/>
                          </a:solidFill>
                          <a:latin typeface="Playfair Display" pitchFamily="2" charset="77"/>
                          <a:cs typeface="Times New Roman" panose="02020603050405020304" pitchFamily="18" charset="0"/>
                        </a:rPr>
                        <a:t>patience: </a:t>
                      </a:r>
                      <a:r>
                        <a:rPr lang="en-US" sz="1400" b="0" dirty="0">
                          <a:solidFill>
                            <a:schemeClr val="bg1"/>
                          </a:solidFill>
                          <a:latin typeface="Times New Roman" panose="02020603050405020304" pitchFamily="18" charset="0"/>
                          <a:cs typeface="Times New Roman" panose="02020603050405020304" pitchFamily="18" charset="0"/>
                        </a:rPr>
                        <a:t>3</a:t>
                      </a:r>
                    </a:p>
                  </a:txBody>
                  <a:tcPr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b="0" dirty="0">
                          <a:solidFill>
                            <a:schemeClr val="bg1"/>
                          </a:solidFill>
                          <a:latin typeface="Playfair Display" pitchFamily="2" charset="77"/>
                          <a:cs typeface="Times New Roman" panose="02020603050405020304" pitchFamily="18" charset="0"/>
                        </a:rPr>
                        <a:t>patience: </a:t>
                      </a:r>
                      <a:r>
                        <a:rPr lang="en-US" sz="1400" b="0" dirty="0">
                          <a:solidFill>
                            <a:schemeClr val="bg1"/>
                          </a:solidFill>
                          <a:latin typeface="Times New Roman" panose="02020603050405020304" pitchFamily="18" charset="0"/>
                          <a:cs typeface="Times New Roman" panose="02020603050405020304" pitchFamily="18" charset="0"/>
                        </a:rPr>
                        <a:t>3</a:t>
                      </a:r>
                    </a:p>
                  </a:txBody>
                  <a:tcPr marL="7620" marR="7620" marT="7620" marB="0" anchor="ctr"/>
                </a:tc>
                <a:extLst>
                  <a:ext uri="{0D108BD9-81ED-4DB2-BD59-A6C34878D82A}">
                    <a16:rowId xmlns:a16="http://schemas.microsoft.com/office/drawing/2014/main" val="2425935637"/>
                  </a:ext>
                </a:extLst>
              </a:tr>
              <a:tr h="0">
                <a:tc>
                  <a:txBody>
                    <a:bodyPr/>
                    <a:lstStyle/>
                    <a:p>
                      <a:pPr algn="ctr"/>
                      <a:r>
                        <a:rPr lang="en-US" sz="1400" b="1" dirty="0">
                          <a:solidFill>
                            <a:schemeClr val="bg1"/>
                          </a:solidFill>
                          <a:latin typeface="Playfair Display"/>
                        </a:rPr>
                        <a:t>Epochs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cs typeface="Times New Roman" panose="02020603050405020304" pitchFamily="18" charset="0"/>
                        </a:rPr>
                        <a:t>200 </a:t>
                      </a:r>
                      <a:r>
                        <a:rPr lang="en-US" sz="1400" dirty="0">
                          <a:solidFill>
                            <a:schemeClr val="bg1"/>
                          </a:solidFill>
                          <a:latin typeface="Playfair Display" pitchFamily="2" charset="77"/>
                        </a:rPr>
                        <a:t>(Stop at </a:t>
                      </a:r>
                      <a:r>
                        <a:rPr lang="en-US" sz="1400" dirty="0">
                          <a:solidFill>
                            <a:schemeClr val="bg1"/>
                          </a:solidFill>
                          <a:latin typeface="Times New Roman" panose="02020603050405020304" pitchFamily="18" charset="0"/>
                          <a:cs typeface="Times New Roman" panose="02020603050405020304" pitchFamily="18" charset="0"/>
                        </a:rPr>
                        <a:t>117</a:t>
                      </a:r>
                      <a:r>
                        <a:rPr lang="en-US" sz="1400" dirty="0">
                          <a:solidFill>
                            <a:schemeClr val="bg1"/>
                          </a:solidFill>
                          <a:latin typeface="Playfair Display" pitchFamily="2" charset="77"/>
                        </a:rPr>
                        <a:t>)</a:t>
                      </a:r>
                    </a:p>
                  </a:txBody>
                  <a:tcPr anchor="ctr"/>
                </a:tc>
                <a:tc>
                  <a:txBody>
                    <a:bodyPr/>
                    <a:lstStyle/>
                    <a:p>
                      <a:pPr algn="ctr" fontAlgn="b"/>
                      <a:r>
                        <a:rPr lang="en-US" sz="1400" b="0" i="0" u="none" strike="noStrike" dirty="0">
                          <a:solidFill>
                            <a:schemeClr val="bg1"/>
                          </a:solidFill>
                          <a:effectLst/>
                          <a:latin typeface="Times New Roman" panose="02020603050405020304" pitchFamily="18" charset="0"/>
                          <a:cs typeface="Times New Roman" panose="02020603050405020304" pitchFamily="18" charset="0"/>
                        </a:rPr>
                        <a:t>50 (stop at 40)</a:t>
                      </a:r>
                    </a:p>
                  </a:txBody>
                  <a:tcPr marL="7620" marR="7620" marT="7620" marB="0" anchor="ctr"/>
                </a:tc>
                <a:extLst>
                  <a:ext uri="{0D108BD9-81ED-4DB2-BD59-A6C34878D82A}">
                    <a16:rowId xmlns:a16="http://schemas.microsoft.com/office/drawing/2014/main" val="2378591393"/>
                  </a:ext>
                </a:extLst>
              </a:tr>
              <a:tr h="133481">
                <a:tc>
                  <a:txBody>
                    <a:bodyPr/>
                    <a:lstStyle/>
                    <a:p>
                      <a:pPr algn="ctr"/>
                      <a:r>
                        <a:rPr lang="en-US" sz="1400" b="1" dirty="0">
                          <a:solidFill>
                            <a:schemeClr val="bg1"/>
                          </a:solidFill>
                          <a:latin typeface="Playfair Display"/>
                        </a:rPr>
                        <a:t>Accelerator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Playfair Display" pitchFamily="2" charset="77"/>
                        </a:rPr>
                        <a:t>Kaggle (GPU P</a:t>
                      </a:r>
                      <a:r>
                        <a:rPr lang="en-US" sz="1400" dirty="0">
                          <a:solidFill>
                            <a:schemeClr val="bg1"/>
                          </a:solidFill>
                          <a:latin typeface="Times New Roman" panose="02020603050405020304" pitchFamily="18" charset="0"/>
                          <a:cs typeface="Times New Roman" panose="02020603050405020304" pitchFamily="18" charset="0"/>
                        </a:rPr>
                        <a:t>100)</a:t>
                      </a:r>
                    </a:p>
                  </a:txBody>
                  <a:tcPr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Playfair Display" pitchFamily="2" charset="77"/>
                        </a:rPr>
                        <a:t>Kaggle (GPU P</a:t>
                      </a:r>
                      <a:r>
                        <a:rPr lang="en-US" sz="1400" dirty="0">
                          <a:solidFill>
                            <a:schemeClr val="bg1"/>
                          </a:solidFill>
                          <a:latin typeface="Times New Roman" panose="02020603050405020304" pitchFamily="18" charset="0"/>
                          <a:cs typeface="Times New Roman" panose="02020603050405020304" pitchFamily="18" charset="0"/>
                        </a:rPr>
                        <a:t>100)</a:t>
                      </a:r>
                    </a:p>
                  </a:txBody>
                  <a:tcPr marL="7620" marR="7620" marT="7620" marB="0" anchor="ctr"/>
                </a:tc>
                <a:extLst>
                  <a:ext uri="{0D108BD9-81ED-4DB2-BD59-A6C34878D82A}">
                    <a16:rowId xmlns:a16="http://schemas.microsoft.com/office/drawing/2014/main" val="4146824648"/>
                  </a:ext>
                </a:extLst>
              </a:tr>
              <a:tr h="133481">
                <a:tc>
                  <a:txBody>
                    <a:bodyPr/>
                    <a:lstStyle/>
                    <a:p>
                      <a:pPr algn="ctr"/>
                      <a:r>
                        <a:rPr lang="en-US" sz="1400" b="1" dirty="0">
                          <a:solidFill>
                            <a:schemeClr val="bg1"/>
                          </a:solidFill>
                          <a:latin typeface="Playfair Display"/>
                        </a:rPr>
                        <a:t>Training Time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cs typeface="Times New Roman" panose="02020603050405020304" pitchFamily="18" charset="0"/>
                        </a:rPr>
                        <a:t>9064s</a:t>
                      </a:r>
                    </a:p>
                  </a:txBody>
                  <a:tcPr anchor="ct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chemeClr val="bg1"/>
                          </a:solidFill>
                          <a:effectLst/>
                          <a:latin typeface="Times New Roman" panose="02020603050405020304" pitchFamily="18" charset="0"/>
                          <a:cs typeface="Times New Roman" panose="02020603050405020304" pitchFamily="18" charset="0"/>
                        </a:rPr>
                        <a:t>13771s</a:t>
                      </a:r>
                    </a:p>
                  </a:txBody>
                  <a:tcPr marL="7620" marR="7620" marT="7620" marB="0" anchor="ctr"/>
                </a:tc>
                <a:extLst>
                  <a:ext uri="{0D108BD9-81ED-4DB2-BD59-A6C34878D82A}">
                    <a16:rowId xmlns:a16="http://schemas.microsoft.com/office/drawing/2014/main" val="2716753949"/>
                  </a:ext>
                </a:extLst>
              </a:tr>
            </a:tbl>
          </a:graphicData>
        </a:graphic>
      </p:graphicFrame>
      <p:sp>
        <p:nvSpPr>
          <p:cNvPr id="8" name="TextBox 7">
            <a:extLst>
              <a:ext uri="{FF2B5EF4-FFF2-40B4-BE49-F238E27FC236}">
                <a16:creationId xmlns:a16="http://schemas.microsoft.com/office/drawing/2014/main" id="{BA14FC97-7BC1-CFA8-8A74-BC3D490409D6}"/>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3. </a:t>
            </a:r>
            <a:r>
              <a:rPr lang="en-US" sz="3000" b="1" dirty="0">
                <a:solidFill>
                  <a:schemeClr val="accent3">
                    <a:lumMod val="50000"/>
                  </a:schemeClr>
                </a:solidFill>
                <a:latin typeface="Playfair Display" pitchFamily="2" charset="77"/>
              </a:rPr>
              <a:t>Training Strategies</a:t>
            </a:r>
            <a:endParaRPr lang="vi-VN" sz="3200" dirty="0">
              <a:latin typeface="Playfair Display" pitchFamily="2" charset="77"/>
            </a:endParaRPr>
          </a:p>
        </p:txBody>
      </p:sp>
      <p:sp>
        <p:nvSpPr>
          <p:cNvPr id="2" name="TextBox 1">
            <a:extLst>
              <a:ext uri="{FF2B5EF4-FFF2-40B4-BE49-F238E27FC236}">
                <a16:creationId xmlns:a16="http://schemas.microsoft.com/office/drawing/2014/main" id="{3BBC5D32-EFB9-9F38-758D-DA3B18CD91A0}"/>
              </a:ext>
            </a:extLst>
          </p:cNvPr>
          <p:cNvSpPr txBox="1"/>
          <p:nvPr/>
        </p:nvSpPr>
        <p:spPr>
          <a:xfrm>
            <a:off x="8051956" y="4695147"/>
            <a:ext cx="36580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51</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379897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9AF12337-F4B0-9B7C-86DE-1028FD5CA7D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AE2660C-1101-4521-998E-0DDBD83ED802}"/>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3. </a:t>
            </a:r>
            <a:r>
              <a:rPr lang="en-US" sz="3000" b="1" dirty="0">
                <a:solidFill>
                  <a:schemeClr val="accent3">
                    <a:lumMod val="50000"/>
                  </a:schemeClr>
                </a:solidFill>
                <a:latin typeface="Playfair Display" pitchFamily="2" charset="77"/>
              </a:rPr>
              <a:t>Training Strategies</a:t>
            </a:r>
            <a:endParaRPr lang="vi-VN" sz="3200" dirty="0">
              <a:latin typeface="Playfair Display" pitchFamily="2" charset="77"/>
            </a:endParaRPr>
          </a:p>
        </p:txBody>
      </p:sp>
      <p:sp>
        <p:nvSpPr>
          <p:cNvPr id="5" name="TextBox 4">
            <a:extLst>
              <a:ext uri="{FF2B5EF4-FFF2-40B4-BE49-F238E27FC236}">
                <a16:creationId xmlns:a16="http://schemas.microsoft.com/office/drawing/2014/main" id="{B25A55FD-B9DB-C2C3-55EC-C1E291F4389A}"/>
              </a:ext>
            </a:extLst>
          </p:cNvPr>
          <p:cNvSpPr txBox="1"/>
          <p:nvPr/>
        </p:nvSpPr>
        <p:spPr>
          <a:xfrm>
            <a:off x="875953" y="3626209"/>
            <a:ext cx="647427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latin typeface="Playfair Display" pitchFamily="2" charset="77"/>
              </a:rPr>
              <a:t>EfficientNet_v2 + Transformer</a:t>
            </a:r>
          </a:p>
        </p:txBody>
      </p:sp>
      <p:pic>
        <p:nvPicPr>
          <p:cNvPr id="3074" name="Picture 2">
            <a:extLst>
              <a:ext uri="{FF2B5EF4-FFF2-40B4-BE49-F238E27FC236}">
                <a16:creationId xmlns:a16="http://schemas.microsoft.com/office/drawing/2014/main" id="{196FF343-4183-AAD9-76C3-999B3708B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777" y="738091"/>
            <a:ext cx="5752631" cy="2857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0642B4-1EC5-88A0-0F25-31332E43C284}"/>
              </a:ext>
            </a:extLst>
          </p:cNvPr>
          <p:cNvSpPr txBox="1"/>
          <p:nvPr/>
        </p:nvSpPr>
        <p:spPr>
          <a:xfrm>
            <a:off x="1236777" y="4097059"/>
            <a:ext cx="4386137" cy="738664"/>
          </a:xfrm>
          <a:prstGeom prst="rect">
            <a:avLst/>
          </a:prstGeom>
          <a:noFill/>
        </p:spPr>
        <p:txBody>
          <a:bodyPr wrap="none" rtlCol="0">
            <a:spAutoFit/>
          </a:bodyPr>
          <a:lstStyle/>
          <a:p>
            <a:r>
              <a:rPr lang="en-VN" dirty="0">
                <a:latin typeface="Playfair Display" pitchFamily="2" charset="77"/>
              </a:rPr>
              <a:t>Learning rate reduce from </a:t>
            </a:r>
            <a:r>
              <a:rPr lang="en-VN" dirty="0">
                <a:latin typeface="Times New Roman" panose="02020603050405020304" pitchFamily="18" charset="0"/>
                <a:cs typeface="Times New Roman" panose="02020603050405020304" pitchFamily="18" charset="0"/>
              </a:rPr>
              <a:t>1</a:t>
            </a:r>
            <a:r>
              <a:rPr lang="en-VN" dirty="0">
                <a:latin typeface="Playfair Display" pitchFamily="2" charset="77"/>
              </a:rPr>
              <a:t>e-6 to 1e-</a:t>
            </a:r>
            <a:r>
              <a:rPr lang="en-VN" dirty="0">
                <a:latin typeface="Times New Roman" panose="02020603050405020304" pitchFamily="18" charset="0"/>
                <a:cs typeface="Times New Roman" panose="02020603050405020304" pitchFamily="18" charset="0"/>
              </a:rPr>
              <a:t>7</a:t>
            </a:r>
            <a:r>
              <a:rPr lang="en-VN" dirty="0">
                <a:latin typeface="Playfair Display" pitchFamily="2" charset="77"/>
              </a:rPr>
              <a:t> at epoch </a:t>
            </a:r>
            <a:r>
              <a:rPr lang="en-VN" dirty="0">
                <a:latin typeface="Times New Roman" panose="02020603050405020304" pitchFamily="18" charset="0"/>
                <a:cs typeface="Times New Roman" panose="02020603050405020304" pitchFamily="18" charset="0"/>
              </a:rPr>
              <a:t>113</a:t>
            </a:r>
          </a:p>
          <a:p>
            <a:r>
              <a:rPr lang="en-VN" dirty="0">
                <a:latin typeface="Playfair Display" pitchFamily="2" charset="77"/>
              </a:rPr>
              <a:t>		        </a:t>
            </a:r>
            <a:r>
              <a:rPr lang="en-VN" dirty="0">
                <a:latin typeface="Times New Roman" panose="02020603050405020304" pitchFamily="18" charset="0"/>
                <a:cs typeface="Times New Roman" panose="02020603050405020304" pitchFamily="18" charset="0"/>
              </a:rPr>
              <a:t>1</a:t>
            </a:r>
            <a:r>
              <a:rPr lang="en-VN" dirty="0">
                <a:latin typeface="Playfair Display" pitchFamily="2" charset="77"/>
              </a:rPr>
              <a:t>e-</a:t>
            </a:r>
            <a:r>
              <a:rPr lang="en-VN" dirty="0">
                <a:latin typeface="Times New Roman" panose="02020603050405020304" pitchFamily="18" charset="0"/>
                <a:cs typeface="Times New Roman" panose="02020603050405020304" pitchFamily="18" charset="0"/>
              </a:rPr>
              <a:t>7</a:t>
            </a:r>
            <a:r>
              <a:rPr lang="en-VN" dirty="0">
                <a:latin typeface="Playfair Display" pitchFamily="2" charset="77"/>
              </a:rPr>
              <a:t> to 1e-8 at epcoh </a:t>
            </a:r>
            <a:r>
              <a:rPr lang="en-VN" dirty="0">
                <a:latin typeface="Times New Roman" panose="02020603050405020304" pitchFamily="18" charset="0"/>
                <a:cs typeface="Times New Roman" panose="02020603050405020304" pitchFamily="18" charset="0"/>
              </a:rPr>
              <a:t>117</a:t>
            </a:r>
          </a:p>
          <a:p>
            <a:r>
              <a:rPr lang="en-VN" dirty="0">
                <a:latin typeface="Playfair Display" pitchFamily="2" charset="77"/>
              </a:rPr>
              <a:t>Early stopping at epoch </a:t>
            </a:r>
            <a:r>
              <a:rPr lang="en-VN" dirty="0">
                <a:latin typeface="Times New Roman" panose="02020603050405020304" pitchFamily="18" charset="0"/>
                <a:cs typeface="Times New Roman" panose="02020603050405020304" pitchFamily="18" charset="0"/>
              </a:rPr>
              <a:t>117</a:t>
            </a:r>
          </a:p>
        </p:txBody>
      </p:sp>
      <p:sp>
        <p:nvSpPr>
          <p:cNvPr id="7" name="TextBox 6">
            <a:extLst>
              <a:ext uri="{FF2B5EF4-FFF2-40B4-BE49-F238E27FC236}">
                <a16:creationId xmlns:a16="http://schemas.microsoft.com/office/drawing/2014/main" id="{AC7121DC-52F9-B1BA-FC88-66116BFCDBA3}"/>
              </a:ext>
            </a:extLst>
          </p:cNvPr>
          <p:cNvSpPr txBox="1"/>
          <p:nvPr/>
        </p:nvSpPr>
        <p:spPr>
          <a:xfrm>
            <a:off x="8051956" y="4695147"/>
            <a:ext cx="391454"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52</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456191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C19C4D4F-1E31-F2AF-332B-F2E7C26F7FF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D9273E6-8977-776E-FEAA-5707A9C2B019}"/>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3. </a:t>
            </a:r>
            <a:r>
              <a:rPr lang="en-US" sz="3000" b="1" dirty="0">
                <a:solidFill>
                  <a:schemeClr val="accent3">
                    <a:lumMod val="50000"/>
                  </a:schemeClr>
                </a:solidFill>
                <a:latin typeface="Playfair Display" pitchFamily="2" charset="77"/>
              </a:rPr>
              <a:t>Training Strategies</a:t>
            </a:r>
            <a:endParaRPr lang="vi-VN" sz="3200" dirty="0">
              <a:latin typeface="Playfair Display" pitchFamily="2" charset="77"/>
            </a:endParaRPr>
          </a:p>
        </p:txBody>
      </p:sp>
      <p:pic>
        <p:nvPicPr>
          <p:cNvPr id="4" name="Picture 3">
            <a:extLst>
              <a:ext uri="{FF2B5EF4-FFF2-40B4-BE49-F238E27FC236}">
                <a16:creationId xmlns:a16="http://schemas.microsoft.com/office/drawing/2014/main" id="{A955FDF8-E303-8AF0-360D-61B192115AA9}"/>
              </a:ext>
            </a:extLst>
          </p:cNvPr>
          <p:cNvPicPr>
            <a:picLocks noChangeAspect="1"/>
          </p:cNvPicPr>
          <p:nvPr/>
        </p:nvPicPr>
        <p:blipFill>
          <a:blip r:embed="rId3"/>
          <a:stretch>
            <a:fillRect/>
          </a:stretch>
        </p:blipFill>
        <p:spPr>
          <a:xfrm>
            <a:off x="1259979" y="753480"/>
            <a:ext cx="5706226" cy="2857340"/>
          </a:xfrm>
          <a:prstGeom prst="rect">
            <a:avLst/>
          </a:prstGeom>
        </p:spPr>
      </p:pic>
      <p:sp>
        <p:nvSpPr>
          <p:cNvPr id="6" name="TextBox 5">
            <a:extLst>
              <a:ext uri="{FF2B5EF4-FFF2-40B4-BE49-F238E27FC236}">
                <a16:creationId xmlns:a16="http://schemas.microsoft.com/office/drawing/2014/main" id="{3A90EF3C-BA9D-485A-BB5F-216EEEC2DE87}"/>
              </a:ext>
            </a:extLst>
          </p:cNvPr>
          <p:cNvSpPr txBox="1"/>
          <p:nvPr/>
        </p:nvSpPr>
        <p:spPr>
          <a:xfrm>
            <a:off x="875953" y="3626209"/>
            <a:ext cx="647427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err="1">
                <a:solidFill>
                  <a:schemeClr val="bg1"/>
                </a:solidFill>
                <a:latin typeface="Playfair Display" pitchFamily="2" charset="77"/>
              </a:rPr>
              <a:t>CLIPCap</a:t>
            </a:r>
            <a:endParaRPr lang="en-US" sz="1400" b="1" dirty="0">
              <a:solidFill>
                <a:schemeClr val="bg1"/>
              </a:solidFill>
              <a:latin typeface="Playfair Display" pitchFamily="2" charset="77"/>
            </a:endParaRPr>
          </a:p>
        </p:txBody>
      </p:sp>
      <p:sp>
        <p:nvSpPr>
          <p:cNvPr id="7" name="TextBox 6">
            <a:extLst>
              <a:ext uri="{FF2B5EF4-FFF2-40B4-BE49-F238E27FC236}">
                <a16:creationId xmlns:a16="http://schemas.microsoft.com/office/drawing/2014/main" id="{70931AC7-6315-968A-3CFE-145C34D8BCAE}"/>
              </a:ext>
            </a:extLst>
          </p:cNvPr>
          <p:cNvSpPr txBox="1"/>
          <p:nvPr/>
        </p:nvSpPr>
        <p:spPr>
          <a:xfrm>
            <a:off x="1236777" y="4097059"/>
            <a:ext cx="4278735" cy="523220"/>
          </a:xfrm>
          <a:prstGeom prst="rect">
            <a:avLst/>
          </a:prstGeom>
          <a:noFill/>
        </p:spPr>
        <p:txBody>
          <a:bodyPr wrap="none" rtlCol="0">
            <a:spAutoFit/>
          </a:bodyPr>
          <a:lstStyle/>
          <a:p>
            <a:r>
              <a:rPr lang="en-VN" dirty="0">
                <a:latin typeface="Playfair Display" pitchFamily="2" charset="77"/>
              </a:rPr>
              <a:t>Learning rate reduce from </a:t>
            </a:r>
            <a:r>
              <a:rPr lang="en-VN" dirty="0">
                <a:latin typeface="Times New Roman" panose="02020603050405020304" pitchFamily="18" charset="0"/>
                <a:cs typeface="Times New Roman" panose="02020603050405020304" pitchFamily="18" charset="0"/>
              </a:rPr>
              <a:t>1</a:t>
            </a:r>
            <a:r>
              <a:rPr lang="en-VN" dirty="0">
                <a:latin typeface="Playfair Display" pitchFamily="2" charset="77"/>
              </a:rPr>
              <a:t>e-6 to 1e-</a:t>
            </a:r>
            <a:r>
              <a:rPr lang="en-VN" dirty="0">
                <a:latin typeface="Times New Roman" panose="02020603050405020304" pitchFamily="18" charset="0"/>
                <a:cs typeface="Times New Roman" panose="02020603050405020304" pitchFamily="18" charset="0"/>
              </a:rPr>
              <a:t>7</a:t>
            </a:r>
            <a:r>
              <a:rPr lang="en-VN" dirty="0">
                <a:latin typeface="Playfair Display" pitchFamily="2" charset="77"/>
              </a:rPr>
              <a:t> at epoch </a:t>
            </a:r>
            <a:r>
              <a:rPr lang="en-VN" dirty="0">
                <a:latin typeface="Times New Roman" panose="02020603050405020304" pitchFamily="18" charset="0"/>
                <a:cs typeface="Times New Roman" panose="02020603050405020304" pitchFamily="18" charset="0"/>
              </a:rPr>
              <a:t>40</a:t>
            </a:r>
          </a:p>
          <a:p>
            <a:r>
              <a:rPr lang="en-VN" dirty="0">
                <a:latin typeface="Playfair Display" pitchFamily="2" charset="77"/>
              </a:rPr>
              <a:t>Early stopping at epoch </a:t>
            </a:r>
            <a:r>
              <a:rPr lang="en-VN" dirty="0">
                <a:latin typeface="Times New Roman" panose="02020603050405020304" pitchFamily="18" charset="0"/>
                <a:cs typeface="Times New Roman" panose="02020603050405020304" pitchFamily="18" charset="0"/>
              </a:rPr>
              <a:t>40</a:t>
            </a:r>
          </a:p>
        </p:txBody>
      </p:sp>
      <p:sp>
        <p:nvSpPr>
          <p:cNvPr id="9" name="TextBox 8">
            <a:extLst>
              <a:ext uri="{FF2B5EF4-FFF2-40B4-BE49-F238E27FC236}">
                <a16:creationId xmlns:a16="http://schemas.microsoft.com/office/drawing/2014/main" id="{C3D3400D-72DC-0002-2DDD-229710D6D945}"/>
              </a:ext>
            </a:extLst>
          </p:cNvPr>
          <p:cNvSpPr txBox="1"/>
          <p:nvPr/>
        </p:nvSpPr>
        <p:spPr>
          <a:xfrm>
            <a:off x="8051956" y="4695147"/>
            <a:ext cx="385042"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53</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675373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F94B6-D470-499D-3C58-FB93AD4503EA}"/>
              </a:ext>
            </a:extLst>
          </p:cNvPr>
          <p:cNvGraphicFramePr>
            <a:graphicFrameLocks noGrp="1"/>
          </p:cNvGraphicFramePr>
          <p:nvPr>
            <p:extLst>
              <p:ext uri="{D42A27DB-BD31-4B8C-83A1-F6EECF244321}">
                <p14:modId xmlns:p14="http://schemas.microsoft.com/office/powerpoint/2010/main" val="2732173439"/>
              </p:ext>
            </p:extLst>
          </p:nvPr>
        </p:nvGraphicFramePr>
        <p:xfrm>
          <a:off x="-68240" y="1139937"/>
          <a:ext cx="9245518" cy="1608081"/>
        </p:xfrm>
        <a:graphic>
          <a:graphicData uri="http://schemas.openxmlformats.org/drawingml/2006/table">
            <a:tbl>
              <a:tblPr firstRow="1" bandRow="1">
                <a:tableStyleId>{F5AB1C69-6EDB-4FF4-983F-18BD219EF322}</a:tableStyleId>
              </a:tblPr>
              <a:tblGrid>
                <a:gridCol w="1492568">
                  <a:extLst>
                    <a:ext uri="{9D8B030D-6E8A-4147-A177-3AD203B41FA5}">
                      <a16:colId xmlns:a16="http://schemas.microsoft.com/office/drawing/2014/main" val="3070437826"/>
                    </a:ext>
                  </a:extLst>
                </a:gridCol>
                <a:gridCol w="923086">
                  <a:extLst>
                    <a:ext uri="{9D8B030D-6E8A-4147-A177-3AD203B41FA5}">
                      <a16:colId xmlns:a16="http://schemas.microsoft.com/office/drawing/2014/main" val="2153958614"/>
                    </a:ext>
                  </a:extLst>
                </a:gridCol>
                <a:gridCol w="982639">
                  <a:extLst>
                    <a:ext uri="{9D8B030D-6E8A-4147-A177-3AD203B41FA5}">
                      <a16:colId xmlns:a16="http://schemas.microsoft.com/office/drawing/2014/main" val="1218027475"/>
                    </a:ext>
                  </a:extLst>
                </a:gridCol>
                <a:gridCol w="981304">
                  <a:extLst>
                    <a:ext uri="{9D8B030D-6E8A-4147-A177-3AD203B41FA5}">
                      <a16:colId xmlns:a16="http://schemas.microsoft.com/office/drawing/2014/main" val="2298426333"/>
                    </a:ext>
                  </a:extLst>
                </a:gridCol>
                <a:gridCol w="950955">
                  <a:extLst>
                    <a:ext uri="{9D8B030D-6E8A-4147-A177-3AD203B41FA5}">
                      <a16:colId xmlns:a16="http://schemas.microsoft.com/office/drawing/2014/main" val="187254349"/>
                    </a:ext>
                  </a:extLst>
                </a:gridCol>
                <a:gridCol w="1152135">
                  <a:extLst>
                    <a:ext uri="{9D8B030D-6E8A-4147-A177-3AD203B41FA5}">
                      <a16:colId xmlns:a16="http://schemas.microsoft.com/office/drawing/2014/main" val="1508401933"/>
                    </a:ext>
                  </a:extLst>
                </a:gridCol>
                <a:gridCol w="842097">
                  <a:extLst>
                    <a:ext uri="{9D8B030D-6E8A-4147-A177-3AD203B41FA5}">
                      <a16:colId xmlns:a16="http://schemas.microsoft.com/office/drawing/2014/main" val="2463566534"/>
                    </a:ext>
                  </a:extLst>
                </a:gridCol>
                <a:gridCol w="1103120">
                  <a:extLst>
                    <a:ext uri="{9D8B030D-6E8A-4147-A177-3AD203B41FA5}">
                      <a16:colId xmlns:a16="http://schemas.microsoft.com/office/drawing/2014/main" val="2853232272"/>
                    </a:ext>
                  </a:extLst>
                </a:gridCol>
                <a:gridCol w="817614">
                  <a:extLst>
                    <a:ext uri="{9D8B030D-6E8A-4147-A177-3AD203B41FA5}">
                      <a16:colId xmlns:a16="http://schemas.microsoft.com/office/drawing/2014/main" val="3272143891"/>
                    </a:ext>
                  </a:extLst>
                </a:gridCol>
              </a:tblGrid>
              <a:tr h="536027">
                <a:tc>
                  <a:txBody>
                    <a:bodyPr/>
                    <a:lstStyle/>
                    <a:p>
                      <a:pPr algn="ctr"/>
                      <a:r>
                        <a:rPr lang="en-US" sz="1600" dirty="0">
                          <a:solidFill>
                            <a:schemeClr val="accent6"/>
                          </a:solidFill>
                          <a:latin typeface="Playfair Display" pitchFamily="2" charset="77"/>
                        </a:rPr>
                        <a:t>Model</a:t>
                      </a:r>
                    </a:p>
                  </a:txBody>
                  <a:tcPr anchor="ctr"/>
                </a:tc>
                <a:tc>
                  <a:txBody>
                    <a:bodyPr/>
                    <a:lstStyle/>
                    <a:p>
                      <a:pPr algn="ctr"/>
                      <a:r>
                        <a:rPr lang="en-US" sz="1600" dirty="0">
                          <a:solidFill>
                            <a:schemeClr val="accent6"/>
                          </a:solidFill>
                          <a:latin typeface="Playfair Display" pitchFamily="2" charset="77"/>
                        </a:rPr>
                        <a:t>BLEU-</a:t>
                      </a:r>
                      <a:r>
                        <a:rPr lang="en-US" sz="1600" dirty="0">
                          <a:solidFill>
                            <a:schemeClr val="accent6"/>
                          </a:solidFill>
                          <a:latin typeface="Times New Roman" panose="02020603050405020304" pitchFamily="18" charset="0"/>
                          <a:cs typeface="Times New Roman" panose="02020603050405020304" pitchFamily="18" charset="0"/>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6"/>
                          </a:solidFill>
                          <a:latin typeface="Playfair Display" pitchFamily="2" charset="77"/>
                        </a:rPr>
                        <a:t>BLEU-</a:t>
                      </a:r>
                      <a:r>
                        <a:rPr lang="en-US" sz="1600" dirty="0">
                          <a:solidFill>
                            <a:schemeClr val="accent6"/>
                          </a:solidFill>
                          <a:latin typeface="Times New Roman" panose="02020603050405020304" pitchFamily="18" charset="0"/>
                          <a:cs typeface="Times New Roman" panose="02020603050405020304" pitchFamily="18" charset="0"/>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6"/>
                          </a:solidFill>
                          <a:latin typeface="Playfair Display" pitchFamily="2" charset="77"/>
                        </a:rPr>
                        <a:t>BLEU-</a:t>
                      </a:r>
                      <a:r>
                        <a:rPr lang="en-US" sz="1600" dirty="0">
                          <a:solidFill>
                            <a:schemeClr val="accent6"/>
                          </a:solidFill>
                          <a:latin typeface="Times New Roman" panose="02020603050405020304" pitchFamily="18" charset="0"/>
                          <a:cs typeface="Times New Roman" panose="02020603050405020304" pitchFamily="18" charset="0"/>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6"/>
                          </a:solidFill>
                          <a:latin typeface="Playfair Display" pitchFamily="2" charset="77"/>
                        </a:rPr>
                        <a:t>BLEU-</a:t>
                      </a:r>
                      <a:r>
                        <a:rPr lang="en-US" sz="1600" dirty="0">
                          <a:solidFill>
                            <a:schemeClr val="accent6"/>
                          </a:solidFill>
                          <a:latin typeface="Times New Roman" panose="02020603050405020304" pitchFamily="18" charset="0"/>
                          <a:cs typeface="Times New Roman" panose="02020603050405020304" pitchFamily="18" charset="0"/>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6"/>
                          </a:solidFill>
                          <a:latin typeface="Playfair Display" pitchFamily="2" charset="77"/>
                        </a:rPr>
                        <a:t>ROUGE-L</a:t>
                      </a:r>
                      <a:endParaRPr lang="en-US" sz="1600" dirty="0">
                        <a:solidFill>
                          <a:schemeClr val="accent6"/>
                        </a:solidFill>
                        <a:latin typeface="Playfair Display" pitchFamily="2" charset="77"/>
                        <a:cs typeface="Times New Roman" panose="02020603050405020304" pitchFamily="18" charset="0"/>
                      </a:endParaRPr>
                    </a:p>
                  </a:txBody>
                  <a:tcPr anchor="ctr"/>
                </a:tc>
                <a:tc>
                  <a:txBody>
                    <a:bodyPr/>
                    <a:lstStyle/>
                    <a:p>
                      <a:pPr algn="ctr"/>
                      <a:r>
                        <a:rPr lang="en-US" sz="1600" dirty="0" err="1">
                          <a:solidFill>
                            <a:schemeClr val="accent6"/>
                          </a:solidFill>
                          <a:latin typeface="Playfair Display" pitchFamily="2" charset="77"/>
                        </a:rPr>
                        <a:t>CIDEr</a:t>
                      </a:r>
                      <a:endParaRPr lang="en-US" sz="1600" dirty="0">
                        <a:solidFill>
                          <a:schemeClr val="accent6"/>
                        </a:solidFill>
                        <a:latin typeface="Playfair Display" pitchFamily="2" charset="77"/>
                      </a:endParaRPr>
                    </a:p>
                  </a:txBody>
                  <a:tcPr anchor="ctr"/>
                </a:tc>
                <a:tc>
                  <a:txBody>
                    <a:bodyPr/>
                    <a:lstStyle/>
                    <a:p>
                      <a:pPr algn="ctr"/>
                      <a:r>
                        <a:rPr lang="en-US" sz="1600" dirty="0">
                          <a:solidFill>
                            <a:schemeClr val="accent6"/>
                          </a:solidFill>
                          <a:latin typeface="Playfair Display" pitchFamily="2" charset="77"/>
                        </a:rPr>
                        <a:t>METEOR</a:t>
                      </a:r>
                    </a:p>
                  </a:txBody>
                  <a:tcPr anchor="ctr"/>
                </a:tc>
                <a:tc>
                  <a:txBody>
                    <a:bodyPr/>
                    <a:lstStyle/>
                    <a:p>
                      <a:pPr algn="ctr"/>
                      <a:r>
                        <a:rPr lang="en-US" sz="1600" dirty="0">
                          <a:solidFill>
                            <a:schemeClr val="accent6"/>
                          </a:solidFill>
                          <a:latin typeface="Playfair Display" pitchFamily="2" charset="77"/>
                        </a:rPr>
                        <a:t>SPICE</a:t>
                      </a:r>
                    </a:p>
                  </a:txBody>
                  <a:tcPr anchor="ctr"/>
                </a:tc>
                <a:extLst>
                  <a:ext uri="{0D108BD9-81ED-4DB2-BD59-A6C34878D82A}">
                    <a16:rowId xmlns:a16="http://schemas.microsoft.com/office/drawing/2014/main" val="3836110774"/>
                  </a:ext>
                </a:extLst>
              </a:tr>
              <a:tr h="536027">
                <a:tc>
                  <a:txBody>
                    <a:bodyPr/>
                    <a:lstStyle/>
                    <a:p>
                      <a:pPr algn="ctr"/>
                      <a:r>
                        <a:rPr lang="en-US" sz="1400" b="1" dirty="0">
                          <a:solidFill>
                            <a:schemeClr val="bg1"/>
                          </a:solidFill>
                          <a:latin typeface="Playfair Display" pitchFamily="2" charset="77"/>
                        </a:rPr>
                        <a:t>EfficientNet_v2</a:t>
                      </a:r>
                    </a:p>
                    <a:p>
                      <a:pPr algn="ctr"/>
                      <a:r>
                        <a:rPr lang="en-US" sz="1400" b="1" dirty="0">
                          <a:solidFill>
                            <a:schemeClr val="bg1"/>
                          </a:solidFill>
                          <a:latin typeface="Playfair Display" pitchFamily="2" charset="77"/>
                        </a:rPr>
                        <a:t>+ Transformer</a:t>
                      </a: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0.6120</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0.4604</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0.3387</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Times New Roman" panose="02020603050405020304" pitchFamily="18" charset="0"/>
                          <a:cs typeface="Times New Roman" panose="02020603050405020304" pitchFamily="18" charset="0"/>
                        </a:rPr>
                        <a:t>0.2572</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0.4895</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bg1"/>
                          </a:solidFill>
                          <a:latin typeface="Times New Roman" panose="02020603050405020304" pitchFamily="18" charset="0"/>
                          <a:cs typeface="Times New Roman" panose="02020603050405020304" pitchFamily="18" charset="0"/>
                        </a:rPr>
                        <a:t>0.6282</a:t>
                      </a: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0.2995</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0.0782</a:t>
                      </a:r>
                      <a:endParaRPr lang="en-US" sz="1600" b="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59474849"/>
                  </a:ext>
                </a:extLst>
              </a:tr>
              <a:tr h="536027">
                <a:tc>
                  <a:txBody>
                    <a:bodyPr/>
                    <a:lstStyle/>
                    <a:p>
                      <a:pPr algn="ctr"/>
                      <a:r>
                        <a:rPr lang="en-US" sz="1400" b="1" dirty="0" err="1">
                          <a:solidFill>
                            <a:schemeClr val="bg1"/>
                          </a:solidFill>
                          <a:latin typeface="Playfair Display" pitchFamily="2" charset="77"/>
                        </a:rPr>
                        <a:t>CLIPCap</a:t>
                      </a:r>
                      <a:endParaRPr lang="en-US" sz="1400" b="1" dirty="0">
                        <a:solidFill>
                          <a:schemeClr val="bg1"/>
                        </a:solidFill>
                        <a:latin typeface="Playfair Display" pitchFamily="2" charset="77"/>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latin typeface="Times New Roman" panose="02020603050405020304" pitchFamily="18" charset="0"/>
                          <a:cs typeface="Times New Roman" panose="02020603050405020304" pitchFamily="18" charset="0"/>
                        </a:rPr>
                        <a:t>0.6731</a:t>
                      </a:r>
                    </a:p>
                  </a:txBody>
                  <a:tcPr anchor="ct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600" b="1" dirty="0">
                          <a:solidFill>
                            <a:srgbClr val="000000"/>
                          </a:solidFill>
                          <a:effectLst/>
                          <a:latin typeface="Times New Roman" panose="02020603050405020304" pitchFamily="18" charset="0"/>
                          <a:cs typeface="Times New Roman" panose="02020603050405020304" pitchFamily="18" charset="0"/>
                        </a:rPr>
                        <a:t>0.5437</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600" b="1" dirty="0">
                          <a:solidFill>
                            <a:srgbClr val="000000"/>
                          </a:solidFill>
                          <a:effectLst/>
                          <a:latin typeface="Times New Roman" panose="02020603050405020304" pitchFamily="18" charset="0"/>
                          <a:cs typeface="Times New Roman" panose="02020603050405020304" pitchFamily="18" charset="0"/>
                        </a:rPr>
                        <a:t>0.4316</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600" b="1" dirty="0">
                          <a:solidFill>
                            <a:srgbClr val="00B050"/>
                          </a:solidFill>
                          <a:effectLst/>
                          <a:latin typeface="Times New Roman" panose="02020603050405020304" pitchFamily="18" charset="0"/>
                          <a:cs typeface="Times New Roman" panose="02020603050405020304" pitchFamily="18" charset="0"/>
                        </a:rPr>
                        <a:t>0.3431</a:t>
                      </a:r>
                      <a:endParaRPr lang="en-US" sz="1600" b="1" i="0" u="none" strike="noStrike" dirty="0">
                        <a:solidFill>
                          <a:srgbClr val="00B05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600" b="1" dirty="0">
                          <a:solidFill>
                            <a:srgbClr val="000000"/>
                          </a:solidFill>
                          <a:effectLst/>
                          <a:latin typeface="Times New Roman" panose="02020603050405020304" pitchFamily="18" charset="0"/>
                          <a:cs typeface="Times New Roman" panose="02020603050405020304" pitchFamily="18" charset="0"/>
                        </a:rPr>
                        <a:t>0.5204</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600" b="1" dirty="0">
                          <a:solidFill>
                            <a:srgbClr val="000000"/>
                          </a:solidFill>
                          <a:effectLst/>
                          <a:latin typeface="Times New Roman" panose="02020603050405020304" pitchFamily="18" charset="0"/>
                          <a:cs typeface="Times New Roman" panose="02020603050405020304" pitchFamily="18" charset="0"/>
                        </a:rPr>
                        <a:t>0.8127</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600" b="1" dirty="0">
                          <a:solidFill>
                            <a:srgbClr val="000000"/>
                          </a:solidFill>
                          <a:effectLst/>
                          <a:latin typeface="Times New Roman" panose="02020603050405020304" pitchFamily="18" charset="0"/>
                          <a:cs typeface="Times New Roman" panose="02020603050405020304" pitchFamily="18" charset="0"/>
                        </a:rPr>
                        <a:t>0.3194</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600" b="1" dirty="0">
                          <a:solidFill>
                            <a:srgbClr val="000000"/>
                          </a:solidFill>
                          <a:effectLst/>
                          <a:latin typeface="Times New Roman" panose="02020603050405020304" pitchFamily="18" charset="0"/>
                          <a:cs typeface="Times New Roman" panose="02020603050405020304" pitchFamily="18" charset="0"/>
                        </a:rPr>
                        <a:t>0.0829</a:t>
                      </a:r>
                      <a:endParaRPr lang="en-US" sz="16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639063969"/>
                  </a:ext>
                </a:extLst>
              </a:tr>
            </a:tbl>
          </a:graphicData>
        </a:graphic>
      </p:graphicFrame>
      <p:sp>
        <p:nvSpPr>
          <p:cNvPr id="8" name="TextBox 7">
            <a:extLst>
              <a:ext uri="{FF2B5EF4-FFF2-40B4-BE49-F238E27FC236}">
                <a16:creationId xmlns:a16="http://schemas.microsoft.com/office/drawing/2014/main" id="{2A12A5D7-D4E0-59BC-2EFE-CA6F6EEDD08C}"/>
              </a:ext>
            </a:extLst>
          </p:cNvPr>
          <p:cNvSpPr txBox="1"/>
          <p:nvPr/>
        </p:nvSpPr>
        <p:spPr>
          <a:xfrm>
            <a:off x="147652" y="184093"/>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Times New Roman" panose="02020603050405020304" pitchFamily="18" charset="0"/>
                <a:cs typeface="Times New Roman" panose="02020603050405020304" pitchFamily="18" charset="0"/>
              </a:rPr>
              <a:t>4. </a:t>
            </a:r>
            <a:r>
              <a:rPr lang="en-US" sz="3000" b="1" dirty="0">
                <a:solidFill>
                  <a:schemeClr val="accent3">
                    <a:lumMod val="50000"/>
                  </a:schemeClr>
                </a:solidFill>
                <a:latin typeface="Playfair Display" pitchFamily="2" charset="77"/>
                <a:cs typeface="Times New Roman" panose="02020603050405020304" pitchFamily="18" charset="0"/>
              </a:rPr>
              <a:t>Results</a:t>
            </a:r>
            <a:endParaRPr lang="vi-VN" sz="3200" dirty="0">
              <a:latin typeface="Playfair Display" pitchFamily="2" charset="77"/>
            </a:endParaRPr>
          </a:p>
        </p:txBody>
      </p:sp>
      <p:sp>
        <p:nvSpPr>
          <p:cNvPr id="4" name="TextBox 3">
            <a:extLst>
              <a:ext uri="{FF2B5EF4-FFF2-40B4-BE49-F238E27FC236}">
                <a16:creationId xmlns:a16="http://schemas.microsoft.com/office/drawing/2014/main" id="{382A0B4C-BFB6-2505-43A3-568A02B74A00}"/>
              </a:ext>
            </a:extLst>
          </p:cNvPr>
          <p:cNvSpPr txBox="1"/>
          <p:nvPr/>
        </p:nvSpPr>
        <p:spPr>
          <a:xfrm>
            <a:off x="147652" y="2913928"/>
            <a:ext cx="8211805" cy="1815882"/>
          </a:xfrm>
          <a:prstGeom prst="rect">
            <a:avLst/>
          </a:prstGeom>
          <a:noFill/>
        </p:spPr>
        <p:txBody>
          <a:bodyPr wrap="square" rtlCol="0">
            <a:spAutoFit/>
          </a:bodyPr>
          <a:lstStyle/>
          <a:p>
            <a:pPr algn="just"/>
            <a:r>
              <a:rPr lang="en-US" dirty="0" err="1">
                <a:latin typeface="Playfair Display" pitchFamily="2" charset="77"/>
              </a:rPr>
              <a:t>CLIPCap’s</a:t>
            </a:r>
            <a:r>
              <a:rPr lang="en-US" dirty="0">
                <a:latin typeface="Playfair Display" pitchFamily="2" charset="77"/>
              </a:rPr>
              <a:t> overall performance is superior. </a:t>
            </a:r>
            <a:r>
              <a:rPr lang="en-US" dirty="0" err="1">
                <a:latin typeface="Playfair Display" pitchFamily="2" charset="77"/>
              </a:rPr>
              <a:t>CLIPCap</a:t>
            </a:r>
            <a:r>
              <a:rPr lang="en-US" dirty="0">
                <a:latin typeface="Playfair Display" pitchFamily="2" charset="77"/>
              </a:rPr>
              <a:t> scores higher than EfficiencyNet_v2 + Transformer in all metrics =&gt; </a:t>
            </a:r>
            <a:r>
              <a:rPr lang="en-US" dirty="0" err="1">
                <a:latin typeface="Playfair Display" pitchFamily="2" charset="77"/>
              </a:rPr>
              <a:t>CLIPCap</a:t>
            </a:r>
            <a:r>
              <a:rPr lang="en-US" dirty="0">
                <a:latin typeface="Playfair Display" pitchFamily="2" charset="77"/>
              </a:rPr>
              <a:t> generate descriptive sentences closer to the ground truth.</a:t>
            </a:r>
          </a:p>
          <a:p>
            <a:pPr algn="just"/>
            <a:endParaRPr lang="en-US" dirty="0">
              <a:latin typeface="Playfair Display" pitchFamily="2" charset="77"/>
            </a:endParaRPr>
          </a:p>
          <a:p>
            <a:pPr algn="just"/>
            <a:r>
              <a:rPr lang="en-US" dirty="0">
                <a:latin typeface="Playfair Display" pitchFamily="2" charset="77"/>
              </a:rPr>
              <a:t>+ </a:t>
            </a:r>
            <a:r>
              <a:rPr lang="en-US" dirty="0" err="1">
                <a:latin typeface="Playfair Display" pitchFamily="2" charset="77"/>
              </a:rPr>
              <a:t>CLIPCap</a:t>
            </a:r>
            <a:r>
              <a:rPr lang="en-US" dirty="0">
                <a:latin typeface="Playfair Display" pitchFamily="2" charset="77"/>
              </a:rPr>
              <a:t> better captures important semantic and grammatical features in descriptive sentences. (through </a:t>
            </a:r>
            <a:r>
              <a:rPr lang="en-US" dirty="0" err="1">
                <a:latin typeface="Playfair Display" pitchFamily="2" charset="77"/>
              </a:rPr>
              <a:t>CIDEr</a:t>
            </a:r>
            <a:r>
              <a:rPr lang="en-US" dirty="0">
                <a:latin typeface="Playfair Display" pitchFamily="2" charset="77"/>
              </a:rPr>
              <a:t>, SPICE, METEOR) </a:t>
            </a:r>
          </a:p>
          <a:p>
            <a:pPr algn="just"/>
            <a:r>
              <a:rPr lang="en-US" dirty="0">
                <a:latin typeface="Playfair Display" pitchFamily="2" charset="77"/>
              </a:rPr>
              <a:t>+ In all BLEU phenomena, </a:t>
            </a:r>
            <a:r>
              <a:rPr lang="en-US" dirty="0" err="1">
                <a:latin typeface="Playfair Display" pitchFamily="2" charset="77"/>
              </a:rPr>
              <a:t>CLIPCap</a:t>
            </a:r>
            <a:r>
              <a:rPr lang="en-US" dirty="0">
                <a:latin typeface="Playfair Display" pitchFamily="2" charset="77"/>
              </a:rPr>
              <a:t> scores higher, with the largest difference in BLEU-2 and BLEU-3 =&gt; </a:t>
            </a:r>
            <a:r>
              <a:rPr lang="en-US" dirty="0" err="1">
                <a:latin typeface="Playfair Display" pitchFamily="2" charset="77"/>
              </a:rPr>
              <a:t>CLIPCap</a:t>
            </a:r>
            <a:r>
              <a:rPr lang="en-US" dirty="0">
                <a:latin typeface="Playfair Display" pitchFamily="2" charset="77"/>
              </a:rPr>
              <a:t> better reproduces consecutive phrases in the ground truth.</a:t>
            </a:r>
          </a:p>
          <a:p>
            <a:pPr algn="just"/>
            <a:r>
              <a:rPr lang="en-US" dirty="0">
                <a:latin typeface="Playfair Display" pitchFamily="2" charset="77"/>
              </a:rPr>
              <a:t>+ Higher ROUGE reflects </a:t>
            </a:r>
            <a:r>
              <a:rPr lang="en-US" dirty="0" err="1">
                <a:latin typeface="Playfair Display" pitchFamily="2" charset="77"/>
              </a:rPr>
              <a:t>CLIPCap’s</a:t>
            </a:r>
            <a:r>
              <a:rPr lang="en-US" dirty="0">
                <a:latin typeface="Playfair Display" pitchFamily="2" charset="77"/>
              </a:rPr>
              <a:t> better coverage of important words/phrases from ground truth.</a:t>
            </a:r>
            <a:endParaRPr lang="en-VN" dirty="0">
              <a:latin typeface="Playfair Display" pitchFamily="2" charset="77"/>
            </a:endParaRPr>
          </a:p>
        </p:txBody>
      </p:sp>
      <p:sp>
        <p:nvSpPr>
          <p:cNvPr id="5" name="TextBox 4">
            <a:extLst>
              <a:ext uri="{FF2B5EF4-FFF2-40B4-BE49-F238E27FC236}">
                <a16:creationId xmlns:a16="http://schemas.microsoft.com/office/drawing/2014/main" id="{FC576F54-F582-DA82-F66B-3923EE11AB9D}"/>
              </a:ext>
            </a:extLst>
          </p:cNvPr>
          <p:cNvSpPr txBox="1"/>
          <p:nvPr/>
        </p:nvSpPr>
        <p:spPr>
          <a:xfrm>
            <a:off x="8051956" y="4695147"/>
            <a:ext cx="39466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54</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750643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F9C913FC-C2E6-C904-863A-5FA629311B64}"/>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4A35D099-D4CE-7BEF-C2FF-8FF6AC610643}"/>
              </a:ext>
            </a:extLst>
          </p:cNvPr>
          <p:cNvSpPr txBox="1">
            <a:spLocks noGrp="1"/>
          </p:cNvSpPr>
          <p:nvPr>
            <p:ph type="title"/>
          </p:nvPr>
        </p:nvSpPr>
        <p:spPr>
          <a:xfrm>
            <a:off x="1080136" y="2239959"/>
            <a:ext cx="6983728" cy="1050000"/>
          </a:xfrm>
          <a:prstGeom prst="rect">
            <a:avLst/>
          </a:prstGeom>
        </p:spPr>
        <p:txBody>
          <a:bodyPr spcFirstLastPara="1" wrap="square" lIns="91425" tIns="91425" rIns="91425" bIns="91425" anchor="ctr" anchorCtr="0">
            <a:noAutofit/>
          </a:bodyPr>
          <a:lstStyle/>
          <a:p>
            <a:r>
              <a:rPr lang="vi-VN" dirty="0">
                <a:solidFill>
                  <a:schemeClr val="accent3">
                    <a:lumMod val="50000"/>
                  </a:schemeClr>
                </a:solidFill>
                <a:latin typeface="Playfair Display" pitchFamily="2" charset="77"/>
                <a:cs typeface="Times New Roman" panose="02020603050405020304" pitchFamily="18" charset="0"/>
              </a:rPr>
              <a:t>Conclusion</a:t>
            </a:r>
            <a:r>
              <a:rPr lang="vi-VN" dirty="0">
                <a:solidFill>
                  <a:schemeClr val="accent3">
                    <a:lumMod val="50000"/>
                  </a:schemeClr>
                </a:solidFill>
                <a:latin typeface="Times New Roman" panose="02020603050405020304" pitchFamily="18" charset="0"/>
                <a:cs typeface="Times New Roman" panose="02020603050405020304" pitchFamily="18" charset="0"/>
              </a:rPr>
              <a:t> &amp; </a:t>
            </a:r>
            <a:br>
              <a:rPr lang="vi-VN" dirty="0">
                <a:solidFill>
                  <a:schemeClr val="accent3">
                    <a:lumMod val="50000"/>
                  </a:schemeClr>
                </a:solidFill>
                <a:latin typeface="Times New Roman" panose="02020603050405020304" pitchFamily="18" charset="0"/>
                <a:cs typeface="Times New Roman" panose="02020603050405020304" pitchFamily="18" charset="0"/>
              </a:rPr>
            </a:br>
            <a:r>
              <a:rPr lang="vi-VN" dirty="0">
                <a:solidFill>
                  <a:schemeClr val="accent3">
                    <a:lumMod val="50000"/>
                  </a:schemeClr>
                </a:solidFill>
                <a:latin typeface="Playfair Display" pitchFamily="2" charset="77"/>
                <a:cs typeface="Times New Roman" panose="02020603050405020304" pitchFamily="18" charset="0"/>
              </a:rPr>
              <a:t>Future works</a:t>
            </a:r>
            <a:endParaRPr lang="vi-VN" dirty="0">
              <a:solidFill>
                <a:schemeClr val="accent3">
                  <a:lumMod val="50000"/>
                </a:schemeClr>
              </a:solidFill>
              <a:latin typeface="Playfair Display" pitchFamily="2" charset="77"/>
            </a:endParaRPr>
          </a:p>
        </p:txBody>
      </p:sp>
      <p:sp>
        <p:nvSpPr>
          <p:cNvPr id="886" name="Google Shape;886;p35">
            <a:extLst>
              <a:ext uri="{FF2B5EF4-FFF2-40B4-BE49-F238E27FC236}">
                <a16:creationId xmlns:a16="http://schemas.microsoft.com/office/drawing/2014/main" id="{7453DC4D-A5A0-323E-E072-3C98F38B4682}"/>
              </a:ext>
            </a:extLst>
          </p:cNvPr>
          <p:cNvSpPr txBox="1">
            <a:spLocks noGrp="1"/>
          </p:cNvSpPr>
          <p:nvPr>
            <p:ph type="title" idx="2"/>
          </p:nvPr>
        </p:nvSpPr>
        <p:spPr>
          <a:xfrm>
            <a:off x="3706781" y="1348909"/>
            <a:ext cx="1730438"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pitchFamily="2" charset="77"/>
              </a:rPr>
              <a:t>V</a:t>
            </a:r>
          </a:p>
        </p:txBody>
      </p:sp>
      <p:sp>
        <p:nvSpPr>
          <p:cNvPr id="4" name="TextBox 3">
            <a:extLst>
              <a:ext uri="{FF2B5EF4-FFF2-40B4-BE49-F238E27FC236}">
                <a16:creationId xmlns:a16="http://schemas.microsoft.com/office/drawing/2014/main" id="{5F7DACD3-8533-070E-0663-4EE75ED92CDD}"/>
              </a:ext>
            </a:extLst>
          </p:cNvPr>
          <p:cNvSpPr txBox="1"/>
          <p:nvPr/>
        </p:nvSpPr>
        <p:spPr>
          <a:xfrm>
            <a:off x="8051956" y="4695147"/>
            <a:ext cx="37702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55</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692364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F2BA4E98-5C0A-EF61-3525-DA77F8FB6305}"/>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4BE0C133-C5F6-A071-1483-BC2F5D247927}"/>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C8FE99C2-5174-B162-CD70-F00DF220D57A}"/>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A6A1FAE4-B5D2-F046-F3E8-9FFEDEEAA43D}"/>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20162C97-C27E-13F7-ED49-7BD0188A8040}"/>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BEAD68B7-9D60-1599-C6E5-9F5E46694D79}"/>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B6D96900-9AA9-F9C2-D993-938D81BDF3DB}"/>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D5B24D59-EF88-3576-F4E2-72E8D54022D1}"/>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8EC41E58-F1CD-6576-D44D-DE1F9D186A77}"/>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F2703857-28E9-07F0-2429-EE6DCCA85283}"/>
              </a:ext>
            </a:extLst>
          </p:cNvPr>
          <p:cNvSpPr txBox="1"/>
          <p:nvPr/>
        </p:nvSpPr>
        <p:spPr>
          <a:xfrm>
            <a:off x="507834" y="142052"/>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a:rPr>
              <a:t>Conclusions</a:t>
            </a:r>
            <a:endParaRPr lang="vi-VN" dirty="0"/>
          </a:p>
        </p:txBody>
      </p:sp>
      <p:sp>
        <p:nvSpPr>
          <p:cNvPr id="4" name="TextBox 3">
            <a:extLst>
              <a:ext uri="{FF2B5EF4-FFF2-40B4-BE49-F238E27FC236}">
                <a16:creationId xmlns:a16="http://schemas.microsoft.com/office/drawing/2014/main" id="{556B97F0-0705-DEDA-2932-251CC1F7E5CB}"/>
              </a:ext>
            </a:extLst>
          </p:cNvPr>
          <p:cNvSpPr txBox="1"/>
          <p:nvPr/>
        </p:nvSpPr>
        <p:spPr>
          <a:xfrm>
            <a:off x="507834" y="1065005"/>
            <a:ext cx="7774158" cy="3323987"/>
          </a:xfrm>
          <a:prstGeom prst="rect">
            <a:avLst/>
          </a:prstGeom>
          <a:noFill/>
        </p:spPr>
        <p:txBody>
          <a:bodyPr wrap="square" lIns="91440" tIns="45720" rIns="91440" bIns="45720" rtlCol="0" anchor="t">
            <a:spAutoFit/>
          </a:bodyPr>
          <a:lstStyle/>
          <a:p>
            <a:pPr marL="285750" indent="-285750" algn="just">
              <a:spcBef>
                <a:spcPct val="0"/>
              </a:spcBef>
              <a:spcAft>
                <a:spcPct val="0"/>
              </a:spcAft>
              <a:buFont typeface="Calibri"/>
              <a:buChar char="-"/>
            </a:pPr>
            <a:r>
              <a:rPr lang="en-US" dirty="0">
                <a:solidFill>
                  <a:schemeClr val="accent3">
                    <a:lumMod val="50000"/>
                  </a:schemeClr>
                </a:solidFill>
                <a:latin typeface="Playfair Display" pitchFamily="2" charset="77"/>
              </a:rPr>
              <a:t>In this study, I compared two Image Captioning models: EfficientNet_v2 + Transformer and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with the aim of evaluating the performance of these models on popular metrics such as BLEU, ROUGE, </a:t>
            </a:r>
            <a:r>
              <a:rPr lang="en-US" dirty="0" err="1">
                <a:solidFill>
                  <a:schemeClr val="accent3">
                    <a:lumMod val="50000"/>
                  </a:schemeClr>
                </a:solidFill>
                <a:latin typeface="Playfair Display" pitchFamily="2" charset="77"/>
              </a:rPr>
              <a:t>CIDEr</a:t>
            </a:r>
            <a:r>
              <a:rPr lang="en-US" dirty="0">
                <a:solidFill>
                  <a:schemeClr val="accent3">
                    <a:lumMod val="50000"/>
                  </a:schemeClr>
                </a:solidFill>
                <a:latin typeface="Playfair Display" pitchFamily="2" charset="77"/>
              </a:rPr>
              <a:t>, METEOR and SPICE. </a:t>
            </a:r>
          </a:p>
          <a:p>
            <a:pPr marL="285750" indent="-285750" algn="just">
              <a:spcBef>
                <a:spcPct val="0"/>
              </a:spcBef>
              <a:spcAft>
                <a:spcPct val="0"/>
              </a:spcAft>
              <a:buFont typeface="Calibri"/>
              <a:buChar char="-"/>
            </a:pPr>
            <a:endParaRPr lang="en-US" dirty="0">
              <a:solidFill>
                <a:schemeClr val="accent3">
                  <a:lumMod val="50000"/>
                </a:schemeClr>
              </a:solidFill>
              <a:latin typeface="Playfair Display" pitchFamily="2" charset="77"/>
            </a:endParaRPr>
          </a:p>
          <a:p>
            <a:pPr marL="285750" indent="-285750" algn="just">
              <a:spcBef>
                <a:spcPct val="0"/>
              </a:spcBef>
              <a:spcAft>
                <a:spcPct val="0"/>
              </a:spcAft>
              <a:buFont typeface="Calibri"/>
              <a:buChar char="-"/>
            </a:pPr>
            <a:r>
              <a:rPr lang="en-US" dirty="0">
                <a:solidFill>
                  <a:schemeClr val="accent3">
                    <a:lumMod val="50000"/>
                  </a:schemeClr>
                </a:solidFill>
                <a:latin typeface="Playfair Display" pitchFamily="2" charset="77"/>
              </a:rPr>
              <a:t>The experimental results show that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outperforms EfficientNet_v2 + Transformer on all evaluation metrics. This may be due to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taking better advantage of the relationship between images and language thanks to its architecture. </a:t>
            </a:r>
          </a:p>
          <a:p>
            <a:pPr marL="285750" indent="-285750" algn="just">
              <a:spcBef>
                <a:spcPct val="0"/>
              </a:spcBef>
              <a:spcAft>
                <a:spcPct val="0"/>
              </a:spcAft>
              <a:buFont typeface="Calibri"/>
              <a:buChar char="-"/>
            </a:pPr>
            <a:endParaRPr lang="en-US" dirty="0">
              <a:solidFill>
                <a:schemeClr val="accent3">
                  <a:lumMod val="50000"/>
                </a:schemeClr>
              </a:solidFill>
              <a:latin typeface="Playfair Display" pitchFamily="2" charset="77"/>
            </a:endParaRPr>
          </a:p>
          <a:p>
            <a:pPr marL="285750" indent="-285750" algn="just">
              <a:spcBef>
                <a:spcPct val="0"/>
              </a:spcBef>
              <a:spcAft>
                <a:spcPct val="0"/>
              </a:spcAft>
              <a:buFont typeface="Calibri"/>
              <a:buChar char="-"/>
            </a:pPr>
            <a:r>
              <a:rPr lang="en-US" dirty="0">
                <a:solidFill>
                  <a:schemeClr val="accent3">
                    <a:lumMod val="50000"/>
                  </a:schemeClr>
                </a:solidFill>
                <a:latin typeface="Playfair Display" pitchFamily="2" charset="77"/>
              </a:rPr>
              <a:t>The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model achieved the highest BLEU-1 score (0.6731) and had the highest </a:t>
            </a:r>
            <a:r>
              <a:rPr lang="en-US" dirty="0" err="1">
                <a:solidFill>
                  <a:schemeClr val="accent3">
                    <a:lumMod val="50000"/>
                  </a:schemeClr>
                </a:solidFill>
                <a:latin typeface="Playfair Display" pitchFamily="2" charset="77"/>
              </a:rPr>
              <a:t>CIDEr</a:t>
            </a:r>
            <a:r>
              <a:rPr lang="en-US" dirty="0">
                <a:solidFill>
                  <a:schemeClr val="accent3">
                    <a:lumMod val="50000"/>
                  </a:schemeClr>
                </a:solidFill>
                <a:latin typeface="Playfair Display" pitchFamily="2" charset="77"/>
              </a:rPr>
              <a:t> score (0.8127), demonstrating its ability to describe images in more detail and accurately. </a:t>
            </a:r>
          </a:p>
          <a:p>
            <a:pPr marL="285750" indent="-285750" algn="just">
              <a:spcBef>
                <a:spcPct val="0"/>
              </a:spcBef>
              <a:spcAft>
                <a:spcPct val="0"/>
              </a:spcAft>
              <a:buFont typeface="Calibri"/>
              <a:buChar char="-"/>
            </a:pPr>
            <a:endParaRPr lang="en-US" dirty="0">
              <a:solidFill>
                <a:schemeClr val="accent3">
                  <a:lumMod val="50000"/>
                </a:schemeClr>
              </a:solidFill>
              <a:latin typeface="Playfair Display" pitchFamily="2" charset="77"/>
            </a:endParaRPr>
          </a:p>
          <a:p>
            <a:pPr marL="285750" indent="-285750" algn="just">
              <a:spcBef>
                <a:spcPct val="0"/>
              </a:spcBef>
              <a:spcAft>
                <a:spcPct val="0"/>
              </a:spcAft>
              <a:buFont typeface="Calibri"/>
              <a:buChar char="-"/>
            </a:pPr>
            <a:r>
              <a:rPr lang="en-US" dirty="0">
                <a:solidFill>
                  <a:schemeClr val="accent3">
                    <a:lumMod val="50000"/>
                  </a:schemeClr>
                </a:solidFill>
                <a:latin typeface="Playfair Display" pitchFamily="2" charset="77"/>
              </a:rPr>
              <a:t>However, the major weakness of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is that the training time is much longer than EfficientNet_v2 + Transformer (13771 seconds compared to 9132 seconds), which may cause difficulties in practical implementation, especially when there are limitations in computational resources.</a:t>
            </a:r>
          </a:p>
        </p:txBody>
      </p:sp>
      <p:sp>
        <p:nvSpPr>
          <p:cNvPr id="5" name="TextBox 4">
            <a:extLst>
              <a:ext uri="{FF2B5EF4-FFF2-40B4-BE49-F238E27FC236}">
                <a16:creationId xmlns:a16="http://schemas.microsoft.com/office/drawing/2014/main" id="{4256158E-8D62-4BAD-9858-04FC0A1DD625}"/>
              </a:ext>
            </a:extLst>
          </p:cNvPr>
          <p:cNvSpPr txBox="1"/>
          <p:nvPr/>
        </p:nvSpPr>
        <p:spPr>
          <a:xfrm>
            <a:off x="8051956" y="4695147"/>
            <a:ext cx="399468"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56</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991084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D4424C06-90A5-8231-C0F6-F8AE2E243AEA}"/>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C978EEF1-C0B6-F69F-D04F-C734CD98B127}"/>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CBAE3BEB-A0C2-F4EC-2B0D-B35AF59252FE}"/>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024903F9-3045-526C-3C0F-1B60DD8275CE}"/>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AC9ADC8E-887B-FA1A-E014-EA5C947A5AD7}"/>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EE95C5C2-7A59-B13F-802B-D5F87940364A}"/>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CD8821E8-186E-E173-15A0-C409EE996264}"/>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9A000182-1023-3488-A736-747DB82B611F}"/>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321C46A7-5290-4B5E-EF31-37A2047EC911}"/>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7" name="TextBox 6">
            <a:extLst>
              <a:ext uri="{FF2B5EF4-FFF2-40B4-BE49-F238E27FC236}">
                <a16:creationId xmlns:a16="http://schemas.microsoft.com/office/drawing/2014/main" id="{F1FB4D3B-F08C-AC56-1C0B-ABA461ABA477}"/>
              </a:ext>
            </a:extLst>
          </p:cNvPr>
          <p:cNvSpPr txBox="1"/>
          <p:nvPr/>
        </p:nvSpPr>
        <p:spPr>
          <a:xfrm>
            <a:off x="507834" y="142052"/>
            <a:ext cx="3965441"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a:rPr>
              <a:t>Future works</a:t>
            </a:r>
            <a:endParaRPr lang="vi-VN" sz="3200" dirty="0"/>
          </a:p>
        </p:txBody>
      </p:sp>
      <p:sp>
        <p:nvSpPr>
          <p:cNvPr id="4" name="TextBox 3">
            <a:extLst>
              <a:ext uri="{FF2B5EF4-FFF2-40B4-BE49-F238E27FC236}">
                <a16:creationId xmlns:a16="http://schemas.microsoft.com/office/drawing/2014/main" id="{71701BDB-EAE9-6E18-AC1D-B1B7EA1DDB6E}"/>
              </a:ext>
            </a:extLst>
          </p:cNvPr>
          <p:cNvSpPr txBox="1"/>
          <p:nvPr/>
        </p:nvSpPr>
        <p:spPr>
          <a:xfrm>
            <a:off x="701102" y="803676"/>
            <a:ext cx="7674982" cy="3970318"/>
          </a:xfrm>
          <a:prstGeom prst="rect">
            <a:avLst/>
          </a:prstGeom>
          <a:noFill/>
        </p:spPr>
        <p:txBody>
          <a:bodyPr wrap="square" lIns="91440" tIns="45720" rIns="91440" bIns="45720" rtlCol="0" anchor="t">
            <a:spAutoFit/>
          </a:bodyPr>
          <a:lstStyle/>
          <a:p>
            <a:pPr algn="just">
              <a:spcBef>
                <a:spcPct val="0"/>
              </a:spcBef>
              <a:spcAft>
                <a:spcPct val="0"/>
              </a:spcAft>
            </a:pPr>
            <a:r>
              <a:rPr lang="en-US" b="1" dirty="0">
                <a:solidFill>
                  <a:schemeClr val="accent3">
                    <a:lumMod val="50000"/>
                  </a:schemeClr>
                </a:solidFill>
                <a:latin typeface="Playfair Display" pitchFamily="2" charset="77"/>
              </a:rPr>
              <a:t>Trainer Time Optimization: </a:t>
            </a:r>
          </a:p>
          <a:p>
            <a:pPr algn="just">
              <a:spcBef>
                <a:spcPct val="0"/>
              </a:spcBef>
              <a:spcAft>
                <a:spcPct val="0"/>
              </a:spcAft>
            </a:pPr>
            <a:r>
              <a:rPr lang="en-US" dirty="0">
                <a:solidFill>
                  <a:schemeClr val="accent3">
                    <a:lumMod val="50000"/>
                  </a:schemeClr>
                </a:solidFill>
                <a:latin typeface="Playfair Display" pitchFamily="2" charset="77"/>
              </a:rPr>
              <a:t>+ Investigate techniques such as pruning, knowledge distillation, or architecture transformation to reduce training time without sacrificing performance.</a:t>
            </a:r>
          </a:p>
          <a:p>
            <a:pPr algn="just">
              <a:spcBef>
                <a:spcPct val="0"/>
              </a:spcBef>
              <a:spcAft>
                <a:spcPct val="0"/>
              </a:spcAft>
            </a:pPr>
            <a:endParaRPr lang="en-US" dirty="0">
              <a:solidFill>
                <a:schemeClr val="accent3">
                  <a:lumMod val="50000"/>
                </a:schemeClr>
              </a:solidFill>
              <a:latin typeface="Playfair Display" pitchFamily="2" charset="77"/>
            </a:endParaRPr>
          </a:p>
          <a:p>
            <a:pPr algn="just">
              <a:spcBef>
                <a:spcPct val="0"/>
              </a:spcBef>
              <a:spcAft>
                <a:spcPct val="0"/>
              </a:spcAft>
            </a:pPr>
            <a:r>
              <a:rPr lang="en-US" b="1" dirty="0">
                <a:solidFill>
                  <a:schemeClr val="accent3">
                    <a:lumMod val="50000"/>
                  </a:schemeClr>
                </a:solidFill>
                <a:latin typeface="Playfair Display" pitchFamily="2" charset="77"/>
              </a:rPr>
              <a:t>Variations in loss functions: </a:t>
            </a:r>
          </a:p>
          <a:p>
            <a:pPr algn="just">
              <a:spcBef>
                <a:spcPct val="0"/>
              </a:spcBef>
              <a:spcAft>
                <a:spcPct val="0"/>
              </a:spcAft>
            </a:pPr>
            <a:r>
              <a:rPr lang="en-US" dirty="0">
                <a:solidFill>
                  <a:schemeClr val="accent3">
                    <a:lumMod val="50000"/>
                  </a:schemeClr>
                </a:solidFill>
                <a:latin typeface="Playfair Display" pitchFamily="2" charset="77"/>
              </a:rPr>
              <a:t>+    Experiment with loss functions such as Focus Loss, Label Smoothing Loss, or custom ones to improve performance, especially for imbalanced or complex data.</a:t>
            </a:r>
          </a:p>
          <a:p>
            <a:pPr algn="just">
              <a:spcBef>
                <a:spcPct val="0"/>
              </a:spcBef>
              <a:spcAft>
                <a:spcPct val="0"/>
              </a:spcAft>
            </a:pPr>
            <a:endParaRPr lang="en-US" dirty="0">
              <a:solidFill>
                <a:schemeClr val="accent3">
                  <a:lumMod val="50000"/>
                </a:schemeClr>
              </a:solidFill>
              <a:latin typeface="Playfair Display" pitchFamily="2" charset="77"/>
            </a:endParaRPr>
          </a:p>
          <a:p>
            <a:pPr algn="just">
              <a:spcBef>
                <a:spcPct val="0"/>
              </a:spcBef>
              <a:spcAft>
                <a:spcPct val="0"/>
              </a:spcAft>
            </a:pPr>
            <a:r>
              <a:rPr lang="en-US" b="1" dirty="0">
                <a:solidFill>
                  <a:schemeClr val="accent3">
                    <a:lumMod val="50000"/>
                  </a:schemeClr>
                </a:solidFill>
                <a:latin typeface="Playfair Display" pitchFamily="2" charset="77"/>
              </a:rPr>
              <a:t>Data Augmentation:</a:t>
            </a:r>
          </a:p>
          <a:p>
            <a:pPr algn="just">
              <a:spcBef>
                <a:spcPct val="0"/>
              </a:spcBef>
              <a:spcAft>
                <a:spcPct val="0"/>
              </a:spcAft>
            </a:pPr>
            <a:r>
              <a:rPr lang="en-US" dirty="0">
                <a:solidFill>
                  <a:schemeClr val="accent3">
                    <a:lumMod val="50000"/>
                  </a:schemeClr>
                </a:solidFill>
                <a:latin typeface="Playfair Display" pitchFamily="2" charset="77"/>
              </a:rPr>
              <a:t>+  Apply techniques such as cropping, rotating, or adding noise to images to improve performance, preferably with small batch models like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a:t>
            </a:r>
          </a:p>
          <a:p>
            <a:pPr algn="just">
              <a:spcBef>
                <a:spcPct val="0"/>
              </a:spcBef>
              <a:spcAft>
                <a:spcPct val="0"/>
              </a:spcAft>
            </a:pPr>
            <a:endParaRPr lang="en-US" dirty="0">
              <a:solidFill>
                <a:schemeClr val="accent3">
                  <a:lumMod val="50000"/>
                </a:schemeClr>
              </a:solidFill>
              <a:latin typeface="Playfair Display" pitchFamily="2" charset="77"/>
            </a:endParaRPr>
          </a:p>
          <a:p>
            <a:pPr algn="just">
              <a:spcBef>
                <a:spcPct val="0"/>
              </a:spcBef>
              <a:spcAft>
                <a:spcPct val="0"/>
              </a:spcAft>
            </a:pPr>
            <a:r>
              <a:rPr lang="en-US" b="1" dirty="0">
                <a:solidFill>
                  <a:schemeClr val="accent3">
                    <a:lumMod val="50000"/>
                  </a:schemeClr>
                </a:solidFill>
                <a:latin typeface="Playfair Display" pitchFamily="2" charset="77"/>
              </a:rPr>
              <a:t>Hyperparameter Tuning: </a:t>
            </a:r>
          </a:p>
          <a:p>
            <a:pPr algn="just">
              <a:spcBef>
                <a:spcPct val="0"/>
              </a:spcBef>
              <a:spcAft>
                <a:spcPct val="0"/>
              </a:spcAft>
            </a:pPr>
            <a:r>
              <a:rPr lang="en-US" dirty="0">
                <a:solidFill>
                  <a:schemeClr val="accent3">
                    <a:lumMod val="50000"/>
                  </a:schemeClr>
                </a:solidFill>
                <a:latin typeface="Playfair Display" pitchFamily="2" charset="77"/>
              </a:rPr>
              <a:t>+    Prioritize learning rate, scheduler, or patience to improve trainer training.</a:t>
            </a:r>
          </a:p>
          <a:p>
            <a:pPr algn="just">
              <a:spcBef>
                <a:spcPct val="0"/>
              </a:spcBef>
              <a:spcAft>
                <a:spcPct val="0"/>
              </a:spcAft>
            </a:pPr>
            <a:endParaRPr lang="en-US" dirty="0">
              <a:solidFill>
                <a:schemeClr val="accent3">
                  <a:lumMod val="50000"/>
                </a:schemeClr>
              </a:solidFill>
              <a:latin typeface="Playfair Display" pitchFamily="2" charset="77"/>
            </a:endParaRPr>
          </a:p>
          <a:p>
            <a:pPr algn="just">
              <a:spcBef>
                <a:spcPct val="0"/>
              </a:spcBef>
              <a:spcAft>
                <a:spcPct val="0"/>
              </a:spcAft>
            </a:pPr>
            <a:r>
              <a:rPr lang="en-US" b="1" dirty="0">
                <a:solidFill>
                  <a:schemeClr val="accent3">
                    <a:lumMod val="50000"/>
                  </a:schemeClr>
                </a:solidFill>
                <a:latin typeface="Playfair Display" pitchFamily="2" charset="77"/>
              </a:rPr>
              <a:t>Additional research on early stopping: </a:t>
            </a:r>
          </a:p>
          <a:p>
            <a:pPr algn="just">
              <a:spcBef>
                <a:spcPct val="0"/>
              </a:spcBef>
              <a:spcAft>
                <a:spcPct val="0"/>
              </a:spcAft>
            </a:pPr>
            <a:r>
              <a:rPr lang="en-US" dirty="0">
                <a:solidFill>
                  <a:schemeClr val="accent3">
                    <a:lumMod val="50000"/>
                  </a:schemeClr>
                </a:solidFill>
                <a:latin typeface="Playfair Display" pitchFamily="2" charset="77"/>
              </a:rPr>
              <a:t>+   Prioritize stopping or extend long training times (especially </a:t>
            </a:r>
            <a:r>
              <a:rPr lang="en-US" dirty="0" err="1">
                <a:solidFill>
                  <a:schemeClr val="accent3">
                    <a:lumMod val="50000"/>
                  </a:schemeClr>
                </a:solidFill>
                <a:latin typeface="Playfair Display" pitchFamily="2" charset="77"/>
              </a:rPr>
              <a:t>CLIPCap</a:t>
            </a:r>
            <a:r>
              <a:rPr lang="en-US" dirty="0">
                <a:solidFill>
                  <a:schemeClr val="accent3">
                    <a:lumMod val="50000"/>
                  </a:schemeClr>
                </a:solidFill>
                <a:latin typeface="Playfair Display" pitchFamily="2" charset="77"/>
              </a:rPr>
              <a:t>) to increase overall performance.</a:t>
            </a:r>
          </a:p>
        </p:txBody>
      </p:sp>
      <p:sp>
        <p:nvSpPr>
          <p:cNvPr id="5" name="TextBox 4">
            <a:extLst>
              <a:ext uri="{FF2B5EF4-FFF2-40B4-BE49-F238E27FC236}">
                <a16:creationId xmlns:a16="http://schemas.microsoft.com/office/drawing/2014/main" id="{92C9F71D-D2D1-8727-D743-24811EAD1102}"/>
              </a:ext>
            </a:extLst>
          </p:cNvPr>
          <p:cNvSpPr txBox="1"/>
          <p:nvPr/>
        </p:nvSpPr>
        <p:spPr>
          <a:xfrm>
            <a:off x="8051956" y="4695147"/>
            <a:ext cx="373820"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57</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2241472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F9C913FC-C2E6-C904-863A-5FA629311B64}"/>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4A35D099-D4CE-7BEF-C2FF-8FF6AC610643}"/>
              </a:ext>
            </a:extLst>
          </p:cNvPr>
          <p:cNvSpPr txBox="1">
            <a:spLocks noGrp="1"/>
          </p:cNvSpPr>
          <p:nvPr>
            <p:ph type="title"/>
          </p:nvPr>
        </p:nvSpPr>
        <p:spPr>
          <a:xfrm>
            <a:off x="1080136" y="2239959"/>
            <a:ext cx="6983728" cy="10500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solidFill>
                  <a:schemeClr val="accent3">
                    <a:lumMod val="50000"/>
                  </a:schemeClr>
                </a:solidFill>
                <a:latin typeface="Playfair Display" pitchFamily="2" charset="77"/>
              </a:rPr>
              <a:t>DEMO</a:t>
            </a:r>
            <a:endParaRPr lang="vi-VN">
              <a:latin typeface="Playfair Display" pitchFamily="2" charset="77"/>
            </a:endParaRPr>
          </a:p>
        </p:txBody>
      </p:sp>
      <p:sp>
        <p:nvSpPr>
          <p:cNvPr id="886" name="Google Shape;886;p35">
            <a:extLst>
              <a:ext uri="{FF2B5EF4-FFF2-40B4-BE49-F238E27FC236}">
                <a16:creationId xmlns:a16="http://schemas.microsoft.com/office/drawing/2014/main" id="{7453DC4D-A5A0-323E-E072-3C98F38B4682}"/>
              </a:ext>
            </a:extLst>
          </p:cNvPr>
          <p:cNvSpPr txBox="1">
            <a:spLocks noGrp="1"/>
          </p:cNvSpPr>
          <p:nvPr>
            <p:ph type="title" idx="2"/>
          </p:nvPr>
        </p:nvSpPr>
        <p:spPr>
          <a:xfrm>
            <a:off x="3706781" y="1348909"/>
            <a:ext cx="1730438"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a:rPr>
              <a:t>VI</a:t>
            </a:r>
            <a:endParaRPr lang="en" dirty="0">
              <a:solidFill>
                <a:schemeClr val="accent3">
                  <a:lumMod val="50000"/>
                </a:schemeClr>
              </a:solidFill>
              <a:latin typeface="Playfair Display" pitchFamily="2" charset="77"/>
            </a:endParaRPr>
          </a:p>
        </p:txBody>
      </p:sp>
      <p:sp>
        <p:nvSpPr>
          <p:cNvPr id="3" name="TextBox 2">
            <a:extLst>
              <a:ext uri="{FF2B5EF4-FFF2-40B4-BE49-F238E27FC236}">
                <a16:creationId xmlns:a16="http://schemas.microsoft.com/office/drawing/2014/main" id="{771317E5-D247-6656-D1F2-DBF80229D603}"/>
              </a:ext>
            </a:extLst>
          </p:cNvPr>
          <p:cNvSpPr txBox="1"/>
          <p:nvPr/>
        </p:nvSpPr>
        <p:spPr>
          <a:xfrm>
            <a:off x="8051956" y="4695147"/>
            <a:ext cx="401072"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58</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3400634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4"/>
          <p:cNvSpPr txBox="1">
            <a:spLocks noGrp="1"/>
          </p:cNvSpPr>
          <p:nvPr>
            <p:ph type="title"/>
          </p:nvPr>
        </p:nvSpPr>
        <p:spPr>
          <a:xfrm>
            <a:off x="-1" y="1658157"/>
            <a:ext cx="9143999"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Playfair Display" pitchFamily="2" charset="77"/>
              </a:rPr>
              <a:t>Thanks</a:t>
            </a:r>
          </a:p>
        </p:txBody>
      </p:sp>
      <p:sp>
        <p:nvSpPr>
          <p:cNvPr id="6" name="Google Shape;1081;p44">
            <a:extLst>
              <a:ext uri="{FF2B5EF4-FFF2-40B4-BE49-F238E27FC236}">
                <a16:creationId xmlns:a16="http://schemas.microsoft.com/office/drawing/2014/main" id="{07213F88-2575-62C1-4209-E12EDE475485}"/>
              </a:ext>
            </a:extLst>
          </p:cNvPr>
          <p:cNvSpPr txBox="1">
            <a:spLocks/>
          </p:cNvSpPr>
          <p:nvPr/>
        </p:nvSpPr>
        <p:spPr>
          <a:xfrm>
            <a:off x="0" y="2392448"/>
            <a:ext cx="9144000" cy="125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500"/>
              <a:buFont typeface="Orbitron"/>
              <a:buNone/>
              <a:defRPr sz="7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2pPr>
            <a:lvl3pPr marR="0" lvl="2"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3pPr>
            <a:lvl4pPr marR="0" lvl="3"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4pPr>
            <a:lvl5pPr marR="0" lvl="4"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5pPr>
            <a:lvl6pPr marR="0" lvl="5"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6pPr>
            <a:lvl7pPr marR="0" lvl="6"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7pPr>
            <a:lvl8pPr marR="0" lvl="7"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8pPr>
            <a:lvl9pPr marR="0" lvl="8" algn="ctr" rtl="0">
              <a:lnSpc>
                <a:spcPct val="100000"/>
              </a:lnSpc>
              <a:spcBef>
                <a:spcPts val="0"/>
              </a:spcBef>
              <a:spcAft>
                <a:spcPts val="0"/>
              </a:spcAft>
              <a:buClr>
                <a:schemeClr val="lt1"/>
              </a:buClr>
              <a:buSzPts val="8000"/>
              <a:buFont typeface="Orbitron"/>
              <a:buNone/>
              <a:defRPr sz="8000" b="1" i="0" u="none" strike="noStrike" cap="none">
                <a:solidFill>
                  <a:schemeClr val="lt1"/>
                </a:solidFill>
                <a:latin typeface="Orbitron"/>
                <a:ea typeface="Orbitron"/>
                <a:cs typeface="Orbitron"/>
                <a:sym typeface="Orbitron"/>
              </a:defRPr>
            </a:lvl9pPr>
          </a:lstStyle>
          <a:p>
            <a:r>
              <a:rPr lang="en-US" sz="3600">
                <a:latin typeface="Playfair Display" pitchFamily="2" charset="77"/>
              </a:rPr>
              <a:t>for listening </a:t>
            </a:r>
          </a:p>
        </p:txBody>
      </p:sp>
      <p:sp>
        <p:nvSpPr>
          <p:cNvPr id="2" name="TextBox 1">
            <a:extLst>
              <a:ext uri="{FF2B5EF4-FFF2-40B4-BE49-F238E27FC236}">
                <a16:creationId xmlns:a16="http://schemas.microsoft.com/office/drawing/2014/main" id="{5FF3F85E-8B4E-1636-1F47-831BE920B3BB}"/>
              </a:ext>
            </a:extLst>
          </p:cNvPr>
          <p:cNvSpPr txBox="1"/>
          <p:nvPr/>
        </p:nvSpPr>
        <p:spPr>
          <a:xfrm>
            <a:off x="8051956" y="4695147"/>
            <a:ext cx="39786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59</a:t>
            </a:r>
            <a:endParaRPr lang="en-VN" sz="1800" dirty="0">
              <a:latin typeface="Playfair Display" pitchFamily="2" charset="77"/>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CDD6217F-59AC-993E-A84C-041F5FE88009}"/>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8B897121-5380-0FF0-FBF5-D778DFE0804F}"/>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5D478450-A84A-2461-50EA-3D2FA9E3AA30}"/>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7E2171FD-0E84-E8A9-5966-E38B8FECA2EC}"/>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2DC8A3DB-19B9-449D-6DB3-8F0DC4278CED}"/>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CC01DB9A-B609-CDBA-144A-18DBC13459A8}"/>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11E51453-0CC4-E2B7-6994-889191BB976D}"/>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BC2C79CE-B2B9-0B26-9D3C-4233950023AC}"/>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778D1229-FAA8-1127-3EEE-107D9A1F5E8D}"/>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graphicFrame>
        <p:nvGraphicFramePr>
          <p:cNvPr id="2" name="Table 1">
            <a:extLst>
              <a:ext uri="{FF2B5EF4-FFF2-40B4-BE49-F238E27FC236}">
                <a16:creationId xmlns:a16="http://schemas.microsoft.com/office/drawing/2014/main" id="{A33EC54D-734E-D9FA-75A5-E19F3FA0A30F}"/>
              </a:ext>
            </a:extLst>
          </p:cNvPr>
          <p:cNvGraphicFramePr>
            <a:graphicFrameLocks noGrp="1"/>
          </p:cNvGraphicFramePr>
          <p:nvPr>
            <p:extLst>
              <p:ext uri="{D42A27DB-BD31-4B8C-83A1-F6EECF244321}">
                <p14:modId xmlns:p14="http://schemas.microsoft.com/office/powerpoint/2010/main" val="2001065597"/>
              </p:ext>
            </p:extLst>
          </p:nvPr>
        </p:nvGraphicFramePr>
        <p:xfrm>
          <a:off x="1916106" y="772297"/>
          <a:ext cx="6611835" cy="2034408"/>
        </p:xfrm>
        <a:graphic>
          <a:graphicData uri="http://schemas.openxmlformats.org/drawingml/2006/table">
            <a:tbl>
              <a:tblPr firstRow="1" bandRow="1">
                <a:tableStyleId>{A32543E6-2FE0-4FD4-BC80-13A38ABA7EB3}</a:tableStyleId>
              </a:tblPr>
              <a:tblGrid>
                <a:gridCol w="1889933">
                  <a:extLst>
                    <a:ext uri="{9D8B030D-6E8A-4147-A177-3AD203B41FA5}">
                      <a16:colId xmlns:a16="http://schemas.microsoft.com/office/drawing/2014/main" val="2301703469"/>
                    </a:ext>
                  </a:extLst>
                </a:gridCol>
                <a:gridCol w="4721902">
                  <a:extLst>
                    <a:ext uri="{9D8B030D-6E8A-4147-A177-3AD203B41FA5}">
                      <a16:colId xmlns:a16="http://schemas.microsoft.com/office/drawing/2014/main" val="3752430320"/>
                    </a:ext>
                  </a:extLst>
                </a:gridCol>
              </a:tblGrid>
              <a:tr h="355671">
                <a:tc>
                  <a:txBody>
                    <a:bodyPr/>
                    <a:lstStyle/>
                    <a:p>
                      <a:pPr algn="ctr"/>
                      <a:r>
                        <a:rPr lang="en-VN" sz="2000" b="1">
                          <a:latin typeface="Playfair Display" pitchFamily="2" charset="77"/>
                        </a:rPr>
                        <a:t>Image</a:t>
                      </a:r>
                    </a:p>
                  </a:txBody>
                  <a:tcPr anchor="ctr"/>
                </a:tc>
                <a:tc>
                  <a:txBody>
                    <a:bodyPr/>
                    <a:lstStyle/>
                    <a:p>
                      <a:pPr algn="ctr"/>
                      <a:r>
                        <a:rPr lang="en-VN" sz="2000" b="1">
                          <a:latin typeface="Playfair Display" pitchFamily="2" charset="77"/>
                        </a:rPr>
                        <a:t>Caption</a:t>
                      </a:r>
                    </a:p>
                  </a:txBody>
                  <a:tcPr anchor="ctr"/>
                </a:tc>
                <a:extLst>
                  <a:ext uri="{0D108BD9-81ED-4DB2-BD59-A6C34878D82A}">
                    <a16:rowId xmlns:a16="http://schemas.microsoft.com/office/drawing/2014/main" val="3958771499"/>
                  </a:ext>
                </a:extLst>
              </a:tr>
              <a:tr h="1314168">
                <a:tc>
                  <a:txBody>
                    <a:bodyPr/>
                    <a:lstStyle/>
                    <a:p>
                      <a:endParaRPr lang="en-VN">
                        <a:latin typeface="Playfair Display" pitchFamily="2" charset="77"/>
                      </a:endParaRPr>
                    </a:p>
                  </a:txBody>
                  <a:tcPr/>
                </a:tc>
                <a:tc>
                  <a:txBody>
                    <a:bodyPr/>
                    <a:lstStyle/>
                    <a:p>
                      <a:r>
                        <a:rPr lang="en-US" sz="1400" b="0" i="0" u="none" strike="noStrike" cap="none" err="1">
                          <a:solidFill>
                            <a:srgbClr val="000000"/>
                          </a:solidFill>
                          <a:effectLst/>
                          <a:latin typeface="Playfair Display" pitchFamily="2" charset="77"/>
                          <a:ea typeface="Arial"/>
                          <a:cs typeface="Arial"/>
                          <a:sym typeface="Arial"/>
                        </a:rPr>
                        <a:t>ba</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chiếc</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thuyền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đang</a:t>
                      </a:r>
                      <a:r>
                        <a:rPr lang="en-US" sz="1400" b="0" i="0" u="none" strike="noStrike" cap="none">
                          <a:solidFill>
                            <a:srgbClr val="000000"/>
                          </a:solidFill>
                          <a:effectLst/>
                          <a:latin typeface="Playfair Display" pitchFamily="2" charset="77"/>
                          <a:ea typeface="Arial"/>
                          <a:cs typeface="Arial"/>
                          <a:sym typeface="Arial"/>
                        </a:rPr>
                        <a:t> di </a:t>
                      </a:r>
                      <a:r>
                        <a:rPr lang="en-US" sz="1400" b="0" i="0" u="none" strike="noStrike" cap="none" err="1">
                          <a:solidFill>
                            <a:srgbClr val="000000"/>
                          </a:solidFill>
                          <a:effectLst/>
                          <a:latin typeface="Playfair Display" pitchFamily="2" charset="77"/>
                          <a:ea typeface="Arial"/>
                          <a:cs typeface="Arial"/>
                          <a:sym typeface="Arial"/>
                        </a:rPr>
                        <a:t>chuyển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ở</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trên</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sông</a:t>
                      </a:r>
                      <a:endParaRPr lang="en-US" sz="1400" b="0" i="0" u="none" strike="noStrike" cap="none">
                        <a:solidFill>
                          <a:srgbClr val="000000"/>
                        </a:solidFill>
                        <a:effectLst/>
                        <a:latin typeface="Playfair Display" pitchFamily="2" charset="77"/>
                        <a:ea typeface="Arial"/>
                        <a:cs typeface="Arial"/>
                        <a:sym typeface="Arial"/>
                      </a:endParaRPr>
                    </a:p>
                    <a:p>
                      <a:r>
                        <a:rPr lang="en-US" sz="1400" b="0" i="0" u="none" strike="noStrike" cap="none" err="1">
                          <a:solidFill>
                            <a:srgbClr val="000000"/>
                          </a:solidFill>
                          <a:effectLst/>
                          <a:latin typeface="Playfair Display" pitchFamily="2" charset="77"/>
                          <a:ea typeface="Arial"/>
                          <a:cs typeface="Arial"/>
                          <a:sym typeface="Arial"/>
                        </a:rPr>
                        <a:t>có</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ba</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thuyền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đang</a:t>
                      </a:r>
                      <a:r>
                        <a:rPr lang="en-US" sz="1400" b="0" i="0" u="none" strike="noStrike" cap="none">
                          <a:solidFill>
                            <a:srgbClr val="000000"/>
                          </a:solidFill>
                          <a:effectLst/>
                          <a:latin typeface="Playfair Display" pitchFamily="2" charset="77"/>
                          <a:ea typeface="Arial"/>
                          <a:cs typeface="Arial"/>
                          <a:sym typeface="Arial"/>
                        </a:rPr>
                        <a:t> di </a:t>
                      </a:r>
                      <a:r>
                        <a:rPr lang="en-US" sz="1400" b="0" i="0" u="none" strike="noStrike" cap="none" err="1">
                          <a:solidFill>
                            <a:srgbClr val="000000"/>
                          </a:solidFill>
                          <a:effectLst/>
                          <a:latin typeface="Playfair Display" pitchFamily="2" charset="77"/>
                          <a:ea typeface="Arial"/>
                          <a:cs typeface="Arial"/>
                          <a:sym typeface="Arial"/>
                        </a:rPr>
                        <a:t>chuyển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trên</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sông</a:t>
                      </a:r>
                      <a:endParaRPr lang="en-US" sz="1400" b="0" i="0" u="none" strike="noStrike" cap="none">
                        <a:solidFill>
                          <a:srgbClr val="000000"/>
                        </a:solidFill>
                        <a:effectLst/>
                        <a:latin typeface="Playfair Display" pitchFamily="2" charset="77"/>
                        <a:ea typeface="Arial"/>
                        <a:cs typeface="Arial"/>
                        <a:sym typeface="Arial"/>
                      </a:endParaRPr>
                    </a:p>
                    <a:p>
                      <a:r>
                        <a:rPr lang="en-US" sz="1400" b="0" i="0" u="none" strike="noStrike" cap="none" err="1">
                          <a:solidFill>
                            <a:srgbClr val="000000"/>
                          </a:solidFill>
                          <a:effectLst/>
                          <a:latin typeface="Playfair Display" pitchFamily="2" charset="77"/>
                          <a:ea typeface="Arial"/>
                          <a:cs typeface="Arial"/>
                          <a:sym typeface="Arial"/>
                        </a:rPr>
                        <a:t>trên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dòng</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sông</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có</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ba</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thuyền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đang</a:t>
                      </a:r>
                      <a:r>
                        <a:rPr lang="en-US" sz="1400" b="0" i="0" u="none" strike="noStrike" cap="none">
                          <a:solidFill>
                            <a:srgbClr val="000000"/>
                          </a:solidFill>
                          <a:effectLst/>
                          <a:latin typeface="Playfair Display" pitchFamily="2" charset="77"/>
                          <a:ea typeface="Arial"/>
                          <a:cs typeface="Arial"/>
                          <a:sym typeface="Arial"/>
                        </a:rPr>
                        <a:t> di </a:t>
                      </a:r>
                      <a:r>
                        <a:rPr lang="en-US" sz="1400" b="0" i="0" u="none" strike="noStrike" cap="none" err="1">
                          <a:solidFill>
                            <a:srgbClr val="000000"/>
                          </a:solidFill>
                          <a:effectLst/>
                          <a:latin typeface="Playfair Display" pitchFamily="2" charset="77"/>
                          <a:ea typeface="Arial"/>
                          <a:cs typeface="Arial"/>
                          <a:sym typeface="Arial"/>
                        </a:rPr>
                        <a:t>chuyển</a:t>
                      </a:r>
                      <a:endParaRPr lang="en-US" sz="1400" b="0" i="0" u="none" strike="noStrike" cap="none">
                        <a:solidFill>
                          <a:srgbClr val="000000"/>
                        </a:solidFill>
                        <a:effectLst/>
                        <a:latin typeface="Playfair Display" pitchFamily="2" charset="77"/>
                        <a:ea typeface="Arial"/>
                        <a:cs typeface="Arial"/>
                        <a:sym typeface="Arial"/>
                      </a:endParaRPr>
                    </a:p>
                    <a:p>
                      <a:r>
                        <a:rPr lang="en-US" sz="1400" b="0" i="0" u="none" strike="noStrike" cap="none" err="1">
                          <a:solidFill>
                            <a:srgbClr val="000000"/>
                          </a:solidFill>
                          <a:effectLst/>
                          <a:latin typeface="Playfair Display" pitchFamily="2" charset="77"/>
                          <a:ea typeface="Arial"/>
                          <a:cs typeface="Arial"/>
                          <a:sym typeface="Arial"/>
                        </a:rPr>
                        <a:t>ba</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thuyền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đang</a:t>
                      </a:r>
                      <a:r>
                        <a:rPr lang="en-US" sz="1400" b="0" i="0" u="none" strike="noStrike" cap="none">
                          <a:solidFill>
                            <a:srgbClr val="000000"/>
                          </a:solidFill>
                          <a:effectLst/>
                          <a:latin typeface="Playfair Display" pitchFamily="2" charset="77"/>
                          <a:ea typeface="Arial"/>
                          <a:cs typeface="Arial"/>
                          <a:sym typeface="Arial"/>
                        </a:rPr>
                        <a:t> di </a:t>
                      </a:r>
                      <a:r>
                        <a:rPr lang="en-US" sz="1400" b="0" i="0" u="none" strike="noStrike" cap="none" err="1">
                          <a:solidFill>
                            <a:srgbClr val="000000"/>
                          </a:solidFill>
                          <a:effectLst/>
                          <a:latin typeface="Playfair Display" pitchFamily="2" charset="77"/>
                          <a:ea typeface="Arial"/>
                          <a:cs typeface="Arial"/>
                          <a:sym typeface="Arial"/>
                        </a:rPr>
                        <a:t>chuyển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bên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một</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cánh</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đồng</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lúa</a:t>
                      </a:r>
                      <a:endParaRPr lang="en-US" sz="1400" b="0" i="0" u="none" strike="noStrike" cap="none">
                        <a:solidFill>
                          <a:srgbClr val="000000"/>
                        </a:solidFill>
                        <a:effectLst/>
                        <a:latin typeface="Playfair Display" pitchFamily="2" charset="77"/>
                        <a:ea typeface="Arial"/>
                        <a:cs typeface="Arial"/>
                        <a:sym typeface="Arial"/>
                      </a:endParaRPr>
                    </a:p>
                    <a:p>
                      <a:r>
                        <a:rPr lang="en-US" sz="1400" b="0" i="0" u="none" strike="noStrike" cap="none" err="1">
                          <a:solidFill>
                            <a:srgbClr val="000000"/>
                          </a:solidFill>
                          <a:effectLst/>
                          <a:latin typeface="Playfair Display" pitchFamily="2" charset="77"/>
                          <a:ea typeface="Arial"/>
                          <a:cs typeface="Arial"/>
                          <a:sym typeface="Arial"/>
                        </a:rPr>
                        <a:t>ba</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chiếc</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thuyền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đang</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chuyển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động</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trên</a:t>
                      </a:r>
                      <a:r>
                        <a:rPr lang="en-US" sz="1400" b="0" i="0" u="none" strike="noStrike" cap="none">
                          <a:solidFill>
                            <a:srgbClr val="000000"/>
                          </a:solidFill>
                          <a:effectLst/>
                          <a:latin typeface="Playfair Display" pitchFamily="2" charset="77"/>
                          <a:ea typeface="Arial"/>
                          <a:cs typeface="Arial"/>
                          <a:sym typeface="Arial"/>
                        </a:rPr>
                        <a:t> </a:t>
                      </a:r>
                      <a:r>
                        <a:rPr lang="en-US" sz="1400" b="0" i="0" u="none" strike="noStrike" cap="none" err="1">
                          <a:solidFill>
                            <a:srgbClr val="000000"/>
                          </a:solidFill>
                          <a:effectLst/>
                          <a:latin typeface="Playfair Display" pitchFamily="2" charset="77"/>
                          <a:ea typeface="Arial"/>
                          <a:cs typeface="Arial"/>
                          <a:sym typeface="Arial"/>
                        </a:rPr>
                        <a:t>một</a:t>
                      </a:r>
                      <a:r>
                        <a:rPr lang="en-US" sz="1400" b="0" i="0" u="none" strike="noStrike" cap="none">
                          <a:solidFill>
                            <a:srgbClr val="000000"/>
                          </a:solidFill>
                          <a:effectLst/>
                          <a:latin typeface="Playfair Display" pitchFamily="2" charset="77"/>
                          <a:ea typeface="Arial"/>
                          <a:cs typeface="Arial"/>
                          <a:sym typeface="Arial"/>
                        </a:rPr>
                        <a:t> con </a:t>
                      </a:r>
                      <a:r>
                        <a:rPr lang="en-US" sz="1400" b="0" i="0" u="none" strike="noStrike" cap="none" err="1">
                          <a:solidFill>
                            <a:srgbClr val="000000"/>
                          </a:solidFill>
                          <a:effectLst/>
                          <a:latin typeface="Playfair Display" pitchFamily="2" charset="77"/>
                          <a:ea typeface="Arial"/>
                          <a:cs typeface="Arial"/>
                          <a:sym typeface="Arial"/>
                        </a:rPr>
                        <a:t>sông</a:t>
                      </a:r>
                      <a:endParaRPr lang="en-US" sz="1400" b="0" i="0" u="none" strike="noStrike" cap="none">
                        <a:solidFill>
                          <a:srgbClr val="000000"/>
                        </a:solidFill>
                        <a:effectLst/>
                        <a:latin typeface="Playfair Display" pitchFamily="2" charset="77"/>
                        <a:ea typeface="Arial"/>
                        <a:cs typeface="Arial"/>
                        <a:sym typeface="Arial"/>
                      </a:endParaRPr>
                    </a:p>
                  </a:txBody>
                  <a:tcPr/>
                </a:tc>
                <a:extLst>
                  <a:ext uri="{0D108BD9-81ED-4DB2-BD59-A6C34878D82A}">
                    <a16:rowId xmlns:a16="http://schemas.microsoft.com/office/drawing/2014/main" val="68793734"/>
                  </a:ext>
                </a:extLst>
              </a:tr>
              <a:tr h="324000">
                <a:tc>
                  <a:txBody>
                    <a:bodyPr/>
                    <a:lstStyle/>
                    <a:p>
                      <a:pPr algn="ctr"/>
                      <a:r>
                        <a:rPr lang="en-VN">
                          <a:latin typeface="Playfair Display" pitchFamily="2" charset="77"/>
                        </a:rPr>
                        <a:t>…</a:t>
                      </a:r>
                    </a:p>
                  </a:txBody>
                  <a:tcPr/>
                </a:tc>
                <a:tc>
                  <a:txBody>
                    <a:bodyPr/>
                    <a:lstStyle/>
                    <a:p>
                      <a:pPr algn="ctr"/>
                      <a:r>
                        <a:rPr lang="en-VN">
                          <a:latin typeface="Playfair Display" pitchFamily="2" charset="77"/>
                        </a:rPr>
                        <a:t>…</a:t>
                      </a:r>
                    </a:p>
                  </a:txBody>
                  <a:tcPr/>
                </a:tc>
                <a:extLst>
                  <a:ext uri="{0D108BD9-81ED-4DB2-BD59-A6C34878D82A}">
                    <a16:rowId xmlns:a16="http://schemas.microsoft.com/office/drawing/2014/main" val="2075348794"/>
                  </a:ext>
                </a:extLst>
              </a:tr>
            </a:tbl>
          </a:graphicData>
        </a:graphic>
      </p:graphicFrame>
      <p:sp>
        <p:nvSpPr>
          <p:cNvPr id="5" name="TextBox 4">
            <a:extLst>
              <a:ext uri="{FF2B5EF4-FFF2-40B4-BE49-F238E27FC236}">
                <a16:creationId xmlns:a16="http://schemas.microsoft.com/office/drawing/2014/main" id="{FAA17849-E7B0-646F-34D5-D497374EDEE8}"/>
              </a:ext>
            </a:extLst>
          </p:cNvPr>
          <p:cNvSpPr txBox="1"/>
          <p:nvPr/>
        </p:nvSpPr>
        <p:spPr>
          <a:xfrm>
            <a:off x="627989" y="2180938"/>
            <a:ext cx="941283" cy="461665"/>
          </a:xfrm>
          <a:prstGeom prst="rect">
            <a:avLst/>
          </a:prstGeom>
          <a:noFill/>
        </p:spPr>
        <p:txBody>
          <a:bodyPr wrap="none" rtlCol="0">
            <a:spAutoFit/>
          </a:bodyPr>
          <a:lstStyle/>
          <a:p>
            <a:r>
              <a:rPr lang="en-VN" sz="2400">
                <a:latin typeface="Playfair Display" pitchFamily="2" charset="77"/>
              </a:rPr>
              <a:t>Input</a:t>
            </a:r>
          </a:p>
        </p:txBody>
      </p:sp>
      <p:sp>
        <p:nvSpPr>
          <p:cNvPr id="6" name="TextBox 5">
            <a:extLst>
              <a:ext uri="{FF2B5EF4-FFF2-40B4-BE49-F238E27FC236}">
                <a16:creationId xmlns:a16="http://schemas.microsoft.com/office/drawing/2014/main" id="{8BA14214-0198-A321-38D0-CD3E7073C49A}"/>
              </a:ext>
            </a:extLst>
          </p:cNvPr>
          <p:cNvSpPr txBox="1"/>
          <p:nvPr/>
        </p:nvSpPr>
        <p:spPr>
          <a:xfrm>
            <a:off x="510517" y="4173763"/>
            <a:ext cx="1250663" cy="461665"/>
          </a:xfrm>
          <a:prstGeom prst="rect">
            <a:avLst/>
          </a:prstGeom>
          <a:noFill/>
        </p:spPr>
        <p:txBody>
          <a:bodyPr wrap="none" rtlCol="0">
            <a:spAutoFit/>
          </a:bodyPr>
          <a:lstStyle/>
          <a:p>
            <a:r>
              <a:rPr lang="en-VN" sz="2400">
                <a:latin typeface="Playfair Display" pitchFamily="2" charset="77"/>
              </a:rPr>
              <a:t>Output:</a:t>
            </a:r>
            <a:endParaRPr lang="en-VN">
              <a:latin typeface="Playfair Display" pitchFamily="2" charset="77"/>
            </a:endParaRPr>
          </a:p>
        </p:txBody>
      </p:sp>
      <p:sp>
        <p:nvSpPr>
          <p:cNvPr id="10" name="TextBox 9">
            <a:extLst>
              <a:ext uri="{FF2B5EF4-FFF2-40B4-BE49-F238E27FC236}">
                <a16:creationId xmlns:a16="http://schemas.microsoft.com/office/drawing/2014/main" id="{DA38B587-5631-4AA8-A390-5F8E27933AB3}"/>
              </a:ext>
            </a:extLst>
          </p:cNvPr>
          <p:cNvSpPr txBox="1"/>
          <p:nvPr/>
        </p:nvSpPr>
        <p:spPr>
          <a:xfrm>
            <a:off x="1909198" y="3380624"/>
            <a:ext cx="1080745" cy="307777"/>
          </a:xfrm>
          <a:prstGeom prst="rect">
            <a:avLst/>
          </a:prstGeom>
          <a:noFill/>
        </p:spPr>
        <p:txBody>
          <a:bodyPr wrap="none" rtlCol="0">
            <a:spAutoFit/>
          </a:bodyPr>
          <a:lstStyle/>
          <a:p>
            <a:r>
              <a:rPr lang="en-US">
                <a:latin typeface="Playfair Display" pitchFamily="2" charset="77"/>
              </a:rPr>
              <a:t>N</a:t>
            </a:r>
            <a:r>
              <a:rPr lang="en-VN">
                <a:latin typeface="Playfair Display" pitchFamily="2" charset="77"/>
              </a:rPr>
              <a:t>ew image</a:t>
            </a:r>
          </a:p>
        </p:txBody>
      </p:sp>
      <p:sp>
        <p:nvSpPr>
          <p:cNvPr id="11" name="Left Brace 10">
            <a:extLst>
              <a:ext uri="{FF2B5EF4-FFF2-40B4-BE49-F238E27FC236}">
                <a16:creationId xmlns:a16="http://schemas.microsoft.com/office/drawing/2014/main" id="{9D38240D-ACCB-B6E1-ACC7-F8A7D86AC0B8}"/>
              </a:ext>
            </a:extLst>
          </p:cNvPr>
          <p:cNvSpPr/>
          <p:nvPr/>
        </p:nvSpPr>
        <p:spPr>
          <a:xfrm>
            <a:off x="1532465" y="772297"/>
            <a:ext cx="368367" cy="327894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ln w="38100">
                <a:solidFill>
                  <a:schemeClr val="tx1"/>
                </a:solidFill>
              </a:ln>
            </a:endParaRPr>
          </a:p>
        </p:txBody>
      </p:sp>
      <p:sp>
        <p:nvSpPr>
          <p:cNvPr id="12" name="TextBox 11">
            <a:extLst>
              <a:ext uri="{FF2B5EF4-FFF2-40B4-BE49-F238E27FC236}">
                <a16:creationId xmlns:a16="http://schemas.microsoft.com/office/drawing/2014/main" id="{6B825E9B-FF9E-8CD6-A1FF-BE5208435F02}"/>
              </a:ext>
            </a:extLst>
          </p:cNvPr>
          <p:cNvSpPr txBox="1"/>
          <p:nvPr/>
        </p:nvSpPr>
        <p:spPr>
          <a:xfrm>
            <a:off x="1794383" y="4229617"/>
            <a:ext cx="4597734" cy="369332"/>
          </a:xfrm>
          <a:prstGeom prst="rect">
            <a:avLst/>
          </a:prstGeom>
          <a:noFill/>
        </p:spPr>
        <p:txBody>
          <a:bodyPr wrap="none" lIns="91440" tIns="45720" rIns="91440" bIns="45720" rtlCol="0" anchor="t">
            <a:spAutoFit/>
          </a:bodyPr>
          <a:lstStyle/>
          <a:p>
            <a:pPr>
              <a:spcBef>
                <a:spcPts val="75"/>
              </a:spcBef>
            </a:pPr>
            <a:r>
              <a:rPr lang="en-US" sz="1800">
                <a:latin typeface="Playfair Display"/>
              </a:rPr>
              <a:t>”</a:t>
            </a:r>
            <a:r>
              <a:rPr lang="en-US" sz="1800">
                <a:effectLst/>
                <a:latin typeface="Playfair Display"/>
              </a:rPr>
              <a:t> </a:t>
            </a:r>
            <a:r>
              <a:rPr lang="en-US" sz="1800" err="1">
                <a:effectLst/>
                <a:latin typeface="Playfair Display"/>
              </a:rPr>
              <a:t>ở</a:t>
            </a:r>
            <a:r>
              <a:rPr lang="en-US" sz="1800">
                <a:effectLst/>
                <a:latin typeface="Playfair Display"/>
              </a:rPr>
              <a:t> </a:t>
            </a:r>
            <a:r>
              <a:rPr lang="en-US" sz="1800" err="1">
                <a:effectLst/>
                <a:latin typeface="Playfair Display"/>
              </a:rPr>
              <a:t>hai</a:t>
            </a:r>
            <a:r>
              <a:rPr lang="en-US" sz="1800">
                <a:effectLst/>
                <a:latin typeface="Playfair Display"/>
              </a:rPr>
              <a:t> </a:t>
            </a:r>
            <a:r>
              <a:rPr lang="en-US" sz="1800" err="1">
                <a:effectLst/>
                <a:latin typeface="Playfair Display"/>
              </a:rPr>
              <a:t>bên</a:t>
            </a:r>
            <a:r>
              <a:rPr lang="en-US" sz="1800">
                <a:effectLst/>
                <a:latin typeface="Playfair Display"/>
              </a:rPr>
              <a:t> </a:t>
            </a:r>
            <a:r>
              <a:rPr lang="en-US" sz="1800" err="1">
                <a:effectLst/>
                <a:latin typeface="Playfair Display"/>
              </a:rPr>
              <a:t>của</a:t>
            </a:r>
            <a:r>
              <a:rPr lang="en-US" sz="1800">
                <a:effectLst/>
                <a:latin typeface="Playfair Display"/>
              </a:rPr>
              <a:t> </a:t>
            </a:r>
            <a:r>
              <a:rPr lang="en-US" sz="1800" err="1">
                <a:effectLst/>
                <a:latin typeface="Playfair Display"/>
              </a:rPr>
              <a:t>ông</a:t>
            </a:r>
            <a:r>
              <a:rPr lang="en-US" sz="1800">
                <a:effectLst/>
                <a:latin typeface="Playfair Display"/>
              </a:rPr>
              <a:t> </a:t>
            </a:r>
            <a:r>
              <a:rPr lang="en-US" sz="1800" err="1">
                <a:effectLst/>
                <a:latin typeface="Playfair Display"/>
              </a:rPr>
              <a:t>già</a:t>
            </a:r>
            <a:r>
              <a:rPr lang="en-US" sz="1800">
                <a:effectLst/>
                <a:latin typeface="Playfair Display"/>
              </a:rPr>
              <a:t> noel </a:t>
            </a:r>
            <a:r>
              <a:rPr lang="en-US" sz="1800" err="1">
                <a:effectLst/>
                <a:latin typeface="Playfair Display"/>
              </a:rPr>
              <a:t>là</a:t>
            </a:r>
            <a:r>
              <a:rPr lang="en-US" sz="1800">
                <a:effectLst/>
                <a:latin typeface="Playfair Display"/>
              </a:rPr>
              <a:t> </a:t>
            </a:r>
            <a:r>
              <a:rPr lang="en-US" sz="1800" err="1">
                <a:effectLst/>
                <a:latin typeface="Playfair Display"/>
              </a:rPr>
              <a:t>hai</a:t>
            </a:r>
            <a:r>
              <a:rPr lang="en-US" sz="1800">
                <a:effectLst/>
                <a:latin typeface="Playfair Display"/>
              </a:rPr>
              <a:t> </a:t>
            </a:r>
            <a:r>
              <a:rPr lang="en-US" sz="1800" err="1">
                <a:effectLst/>
                <a:latin typeface="Playfair Display"/>
              </a:rPr>
              <a:t>cậu</a:t>
            </a:r>
            <a:r>
              <a:rPr lang="en-US" sz="1800">
                <a:effectLst/>
                <a:latin typeface="Playfair Display"/>
              </a:rPr>
              <a:t> </a:t>
            </a:r>
            <a:r>
              <a:rPr lang="en-US" sz="1800" err="1">
                <a:effectLst/>
                <a:latin typeface="Playfair Display"/>
              </a:rPr>
              <a:t>bé</a:t>
            </a:r>
            <a:r>
              <a:rPr lang="en-US" sz="1800">
                <a:effectLst/>
                <a:latin typeface="Playfair Display"/>
              </a:rPr>
              <a:t> </a:t>
            </a:r>
            <a:r>
              <a:rPr lang="en-US" sz="1800">
                <a:latin typeface="Playfair Display"/>
              </a:rPr>
              <a:t>."</a:t>
            </a:r>
            <a:r>
              <a:rPr lang="en-US" sz="1800">
                <a:effectLst/>
                <a:latin typeface="Playfair Display"/>
              </a:rPr>
              <a:t> </a:t>
            </a:r>
          </a:p>
        </p:txBody>
      </p:sp>
      <p:pic>
        <p:nvPicPr>
          <p:cNvPr id="9" name="Picture 8" descr="Long shot of a river with a group of people in a boat&#10;&#10;Description automatically generated">
            <a:extLst>
              <a:ext uri="{FF2B5EF4-FFF2-40B4-BE49-F238E27FC236}">
                <a16:creationId xmlns:a16="http://schemas.microsoft.com/office/drawing/2014/main" id="{F55731C7-E7F5-C561-785B-34A16A60A80C}"/>
              </a:ext>
            </a:extLst>
          </p:cNvPr>
          <p:cNvPicPr>
            <a:picLocks noChangeAspect="1"/>
          </p:cNvPicPr>
          <p:nvPr/>
        </p:nvPicPr>
        <p:blipFill>
          <a:blip r:embed="rId3"/>
          <a:stretch>
            <a:fillRect/>
          </a:stretch>
        </p:blipFill>
        <p:spPr>
          <a:xfrm>
            <a:off x="2095722" y="1269969"/>
            <a:ext cx="1580732" cy="1037142"/>
          </a:xfrm>
          <a:prstGeom prst="rect">
            <a:avLst/>
          </a:prstGeom>
        </p:spPr>
      </p:pic>
      <p:pic>
        <p:nvPicPr>
          <p:cNvPr id="4" name="Picture 3" descr="A person in a garment with two boys wearing face masks&#10;&#10;Description automatically generated">
            <a:extLst>
              <a:ext uri="{FF2B5EF4-FFF2-40B4-BE49-F238E27FC236}">
                <a16:creationId xmlns:a16="http://schemas.microsoft.com/office/drawing/2014/main" id="{D03A5752-4537-D270-E44A-CA9B4163905B}"/>
              </a:ext>
            </a:extLst>
          </p:cNvPr>
          <p:cNvPicPr>
            <a:picLocks noChangeAspect="1"/>
          </p:cNvPicPr>
          <p:nvPr/>
        </p:nvPicPr>
        <p:blipFill>
          <a:blip r:embed="rId4"/>
          <a:stretch>
            <a:fillRect/>
          </a:stretch>
        </p:blipFill>
        <p:spPr>
          <a:xfrm>
            <a:off x="3145027" y="2931439"/>
            <a:ext cx="1610470" cy="1092386"/>
          </a:xfrm>
          <a:prstGeom prst="rect">
            <a:avLst/>
          </a:prstGeom>
        </p:spPr>
      </p:pic>
      <p:sp>
        <p:nvSpPr>
          <p:cNvPr id="3" name="TextBox 2">
            <a:extLst>
              <a:ext uri="{FF2B5EF4-FFF2-40B4-BE49-F238E27FC236}">
                <a16:creationId xmlns:a16="http://schemas.microsoft.com/office/drawing/2014/main" id="{6EEC0642-1B8D-6D88-702F-55984D7A7686}"/>
              </a:ext>
            </a:extLst>
          </p:cNvPr>
          <p:cNvSpPr txBox="1"/>
          <p:nvPr/>
        </p:nvSpPr>
        <p:spPr>
          <a:xfrm>
            <a:off x="0" y="0"/>
            <a:ext cx="4658526"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    Example</a:t>
            </a:r>
          </a:p>
        </p:txBody>
      </p:sp>
      <p:sp>
        <p:nvSpPr>
          <p:cNvPr id="14" name="TextBox 13">
            <a:extLst>
              <a:ext uri="{FF2B5EF4-FFF2-40B4-BE49-F238E27FC236}">
                <a16:creationId xmlns:a16="http://schemas.microsoft.com/office/drawing/2014/main" id="{6C116132-A3E3-C534-FA7C-A8800B0BB2DD}"/>
              </a:ext>
            </a:extLst>
          </p:cNvPr>
          <p:cNvSpPr txBox="1"/>
          <p:nvPr/>
        </p:nvSpPr>
        <p:spPr>
          <a:xfrm>
            <a:off x="7869115" y="4835723"/>
            <a:ext cx="274434" cy="307777"/>
          </a:xfrm>
          <a:prstGeom prst="rect">
            <a:avLst/>
          </a:prstGeom>
          <a:noFill/>
        </p:spPr>
        <p:txBody>
          <a:bodyPr wrap="none" rtlCol="0">
            <a:spAutoFit/>
          </a:bodyPr>
          <a:lstStyle/>
          <a:p>
            <a:r>
              <a:rPr lang="en-VN" dirty="0">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1884295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0430EB55-5B33-93A4-788E-C92828E0E212}"/>
            </a:ext>
          </a:extLst>
        </p:cNvPr>
        <p:cNvGrpSpPr/>
        <p:nvPr/>
      </p:nvGrpSpPr>
      <p:grpSpPr>
        <a:xfrm>
          <a:off x="0" y="0"/>
          <a:ext cx="0" cy="0"/>
          <a:chOff x="0" y="0"/>
          <a:chExt cx="0" cy="0"/>
        </a:xfrm>
      </p:grpSpPr>
      <p:grpSp>
        <p:nvGrpSpPr>
          <p:cNvPr id="873" name="Google Shape;873;p34">
            <a:extLst>
              <a:ext uri="{FF2B5EF4-FFF2-40B4-BE49-F238E27FC236}">
                <a16:creationId xmlns:a16="http://schemas.microsoft.com/office/drawing/2014/main" id="{5C115933-B508-E321-FC6C-41D04101A7EC}"/>
              </a:ext>
            </a:extLst>
          </p:cNvPr>
          <p:cNvGrpSpPr/>
          <p:nvPr/>
        </p:nvGrpSpPr>
        <p:grpSpPr>
          <a:xfrm>
            <a:off x="147652" y="4759054"/>
            <a:ext cx="3293462" cy="92817"/>
            <a:chOff x="819025" y="3822075"/>
            <a:chExt cx="891450" cy="25125"/>
          </a:xfrm>
        </p:grpSpPr>
        <p:sp>
          <p:nvSpPr>
            <p:cNvPr id="874" name="Google Shape;874;p34">
              <a:extLst>
                <a:ext uri="{FF2B5EF4-FFF2-40B4-BE49-F238E27FC236}">
                  <a16:creationId xmlns:a16="http://schemas.microsoft.com/office/drawing/2014/main" id="{C79F4E03-1CF3-C509-4259-E35F761D5E5C}"/>
                </a:ext>
              </a:extLst>
            </p:cNvPr>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5" name="Google Shape;875;p34">
              <a:extLst>
                <a:ext uri="{FF2B5EF4-FFF2-40B4-BE49-F238E27FC236}">
                  <a16:creationId xmlns:a16="http://schemas.microsoft.com/office/drawing/2014/main" id="{2003AB8A-67C8-A69B-BD30-CDCF505493C9}"/>
                </a:ext>
              </a:extLst>
            </p:cNvPr>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6" name="Google Shape;876;p34">
              <a:extLst>
                <a:ext uri="{FF2B5EF4-FFF2-40B4-BE49-F238E27FC236}">
                  <a16:creationId xmlns:a16="http://schemas.microsoft.com/office/drawing/2014/main" id="{69DF81DB-80B1-DE00-71A8-B168F74A1831}"/>
                </a:ext>
              </a:extLst>
            </p:cNvPr>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7" name="Google Shape;877;p34">
              <a:extLst>
                <a:ext uri="{FF2B5EF4-FFF2-40B4-BE49-F238E27FC236}">
                  <a16:creationId xmlns:a16="http://schemas.microsoft.com/office/drawing/2014/main" id="{D5F1A46E-4580-D347-E94A-041E190D2D75}"/>
                </a:ext>
              </a:extLst>
            </p:cNvPr>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8" name="Google Shape;878;p34">
              <a:extLst>
                <a:ext uri="{FF2B5EF4-FFF2-40B4-BE49-F238E27FC236}">
                  <a16:creationId xmlns:a16="http://schemas.microsoft.com/office/drawing/2014/main" id="{FAFC912E-1592-8500-B419-00EC1EDFD51B}"/>
                </a:ext>
              </a:extLst>
            </p:cNvPr>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79" name="Google Shape;879;p34">
              <a:extLst>
                <a:ext uri="{FF2B5EF4-FFF2-40B4-BE49-F238E27FC236}">
                  <a16:creationId xmlns:a16="http://schemas.microsoft.com/office/drawing/2014/main" id="{8C7BB264-AF42-DEAF-D6FB-7037C99AE161}"/>
                </a:ext>
              </a:extLst>
            </p:cNvPr>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sp>
          <p:nvSpPr>
            <p:cNvPr id="880" name="Google Shape;880;p34">
              <a:extLst>
                <a:ext uri="{FF2B5EF4-FFF2-40B4-BE49-F238E27FC236}">
                  <a16:creationId xmlns:a16="http://schemas.microsoft.com/office/drawing/2014/main" id="{767E7711-637B-023A-4D1D-6BABC95B5FA3}"/>
                </a:ext>
              </a:extLst>
            </p:cNvPr>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yfair Display" pitchFamily="2" charset="77"/>
              </a:endParaRPr>
            </a:p>
          </p:txBody>
        </p:sp>
      </p:grpSp>
      <p:sp>
        <p:nvSpPr>
          <p:cNvPr id="13" name="TextBox 12">
            <a:extLst>
              <a:ext uri="{FF2B5EF4-FFF2-40B4-BE49-F238E27FC236}">
                <a16:creationId xmlns:a16="http://schemas.microsoft.com/office/drawing/2014/main" id="{BCD1E990-E6C7-DD55-7A66-E11623BAFD6E}"/>
              </a:ext>
            </a:extLst>
          </p:cNvPr>
          <p:cNvSpPr txBox="1"/>
          <p:nvPr/>
        </p:nvSpPr>
        <p:spPr>
          <a:xfrm>
            <a:off x="507834" y="142052"/>
            <a:ext cx="3965441" cy="553998"/>
          </a:xfrm>
          <a:prstGeom prst="rect">
            <a:avLst/>
          </a:prstGeom>
          <a:noFill/>
        </p:spPr>
        <p:txBody>
          <a:bodyPr wrap="square" lIns="91440" tIns="45720" rIns="91440" bIns="45720" rtlCol="0" anchor="t">
            <a:spAutoFit/>
          </a:bodyPr>
          <a:lstStyle/>
          <a:p>
            <a:r>
              <a:rPr lang="en-US" sz="3000" b="1">
                <a:solidFill>
                  <a:schemeClr val="accent3">
                    <a:lumMod val="50000"/>
                  </a:schemeClr>
                </a:solidFill>
                <a:latin typeface="Playfair Display" pitchFamily="2" charset="77"/>
              </a:rPr>
              <a:t>References</a:t>
            </a:r>
          </a:p>
        </p:txBody>
      </p:sp>
      <p:sp>
        <p:nvSpPr>
          <p:cNvPr id="2" name="TextBox 1">
            <a:extLst>
              <a:ext uri="{FF2B5EF4-FFF2-40B4-BE49-F238E27FC236}">
                <a16:creationId xmlns:a16="http://schemas.microsoft.com/office/drawing/2014/main" id="{634C6327-7CCE-4D06-615E-9A94C127E3B5}"/>
              </a:ext>
            </a:extLst>
          </p:cNvPr>
          <p:cNvSpPr txBox="1"/>
          <p:nvPr/>
        </p:nvSpPr>
        <p:spPr>
          <a:xfrm>
            <a:off x="507834" y="954157"/>
            <a:ext cx="6720109" cy="1431161"/>
          </a:xfrm>
          <a:prstGeom prst="rect">
            <a:avLst/>
          </a:prstGeom>
          <a:noFill/>
        </p:spPr>
        <p:txBody>
          <a:bodyPr wrap="none" rtlCol="0">
            <a:spAutoFit/>
          </a:bodyPr>
          <a:lstStyle/>
          <a:p>
            <a:pPr marL="342900" indent="-342900" algn="just">
              <a:buFont typeface="+mj-lt"/>
              <a:buAutoNum type="arabicPeriod"/>
            </a:pPr>
            <a:r>
              <a:rPr lang="en-US" sz="1500" dirty="0">
                <a:solidFill>
                  <a:schemeClr val="accent3">
                    <a:lumMod val="50000"/>
                  </a:schemeClr>
                </a:solidFill>
                <a:hlinkClick r:id="rId3">
                  <a:extLst>
                    <a:ext uri="{A12FA001-AC4F-418D-AE19-62706E023703}">
                      <ahyp:hlinkClr xmlns:ahyp="http://schemas.microsoft.com/office/drawing/2018/hyperlinkcolor" val="tx"/>
                    </a:ext>
                  </a:extLst>
                </a:hlinkClick>
              </a:rPr>
              <a:t>From Show to Tell: A Survey on Deep Learning-based Image Captioning</a:t>
            </a:r>
            <a:endParaRPr lang="en-US" sz="1500" dirty="0">
              <a:solidFill>
                <a:schemeClr val="accent3">
                  <a:lumMod val="50000"/>
                </a:schemeClr>
              </a:solidFill>
            </a:endParaRPr>
          </a:p>
          <a:p>
            <a:pPr marL="342900" indent="-342900" algn="just">
              <a:buFont typeface="+mj-lt"/>
              <a:buAutoNum type="arabicPeriod"/>
            </a:pPr>
            <a:r>
              <a:rPr lang="en-US" sz="1500" dirty="0">
                <a:solidFill>
                  <a:schemeClr val="accent3">
                    <a:lumMod val="50000"/>
                  </a:schemeClr>
                </a:solidFill>
                <a:hlinkClick r:id="rId4">
                  <a:extLst>
                    <a:ext uri="{A12FA001-AC4F-418D-AE19-62706E023703}">
                      <ahyp:hlinkClr xmlns:ahyp="http://schemas.microsoft.com/office/drawing/2018/hyperlinkcolor" val="tx"/>
                    </a:ext>
                  </a:extLst>
                </a:hlinkClick>
              </a:rPr>
              <a:t>KTVIC: A Vietnamese Image captioning Dataset on the Life domain</a:t>
            </a:r>
            <a:endParaRPr lang="en-US" sz="1500" dirty="0">
              <a:solidFill>
                <a:schemeClr val="accent3">
                  <a:lumMod val="50000"/>
                </a:schemeClr>
              </a:solidFill>
            </a:endParaRPr>
          </a:p>
          <a:p>
            <a:pPr marL="342900" indent="-342900" algn="just">
              <a:buFont typeface="+mj-lt"/>
              <a:buAutoNum type="arabicPeriod"/>
            </a:pPr>
            <a:r>
              <a:rPr lang="en-US" sz="1500" dirty="0">
                <a:solidFill>
                  <a:schemeClr val="tx2">
                    <a:lumMod val="50000"/>
                  </a:schemeClr>
                </a:solidFill>
                <a:latin typeface="Playfair Display" pitchFamily="2" charset="77"/>
              </a:rPr>
              <a:t>EfficientNetV2: Smaller Models and Faster Training</a:t>
            </a:r>
          </a:p>
          <a:p>
            <a:pPr marL="342900" indent="-342900" algn="just">
              <a:buFont typeface="Arial"/>
              <a:buAutoNum type="arabicPeriod"/>
            </a:pPr>
            <a:r>
              <a:rPr lang="en-GB" sz="1400" dirty="0">
                <a:solidFill>
                  <a:schemeClr val="tx2">
                    <a:lumMod val="50000"/>
                  </a:schemeClr>
                </a:solidFill>
                <a:latin typeface="Playfair Display" pitchFamily="2" charset="77"/>
                <a:hlinkClick r:id="rId5">
                  <a:extLst>
                    <a:ext uri="{A12FA001-AC4F-418D-AE19-62706E023703}">
                      <ahyp:hlinkClr xmlns:ahyp="http://schemas.microsoft.com/office/drawing/2018/hyperlinkcolor" val="tx"/>
                    </a:ext>
                  </a:extLst>
                </a:hlinkClick>
              </a:rPr>
              <a:t>ClipCap: CLIP Prefix for Image Captioning</a:t>
            </a:r>
            <a:endParaRPr lang="en-GB" sz="1400" dirty="0">
              <a:solidFill>
                <a:schemeClr val="tx2">
                  <a:lumMod val="50000"/>
                </a:schemeClr>
              </a:solidFill>
              <a:latin typeface="Playfair Display" pitchFamily="2" charset="77"/>
            </a:endParaRPr>
          </a:p>
          <a:p>
            <a:pPr marL="342900" indent="-342900" algn="just">
              <a:buFont typeface="Arial"/>
              <a:buAutoNum type="arabicPeriod"/>
            </a:pPr>
            <a:r>
              <a:rPr lang="en-GB" sz="1400" dirty="0">
                <a:solidFill>
                  <a:schemeClr val="tx2">
                    <a:lumMod val="50000"/>
                  </a:schemeClr>
                </a:solidFill>
                <a:latin typeface="Playfair Display" pitchFamily="2" charset="77"/>
                <a:hlinkClick r:id="rId6">
                  <a:extLst>
                    <a:ext uri="{A12FA001-AC4F-418D-AE19-62706E023703}">
                      <ahyp:hlinkClr xmlns:ahyp="http://schemas.microsoft.com/office/drawing/2018/hyperlinkcolor" val="tx"/>
                    </a:ext>
                  </a:extLst>
                </a:hlinkClick>
              </a:rPr>
              <a:t>CLIP: Connecting Text and Images</a:t>
            </a:r>
            <a:endParaRPr lang="en-GB" sz="1400" dirty="0">
              <a:solidFill>
                <a:schemeClr val="tx2">
                  <a:lumMod val="50000"/>
                </a:schemeClr>
              </a:solidFill>
              <a:latin typeface="Playfair Display" pitchFamily="2" charset="77"/>
            </a:endParaRPr>
          </a:p>
          <a:p>
            <a:pPr marL="342900" indent="-342900" algn="just">
              <a:buFont typeface="Arial"/>
              <a:buAutoNum type="arabicPeriod"/>
            </a:pPr>
            <a:r>
              <a:rPr lang="en-GB" sz="1400" dirty="0">
                <a:solidFill>
                  <a:schemeClr val="tx2">
                    <a:lumMod val="50000"/>
                  </a:schemeClr>
                </a:solidFill>
                <a:latin typeface="Playfair Display" pitchFamily="2" charset="77"/>
                <a:hlinkClick r:id="rId7">
                  <a:extLst>
                    <a:ext uri="{A12FA001-AC4F-418D-AE19-62706E023703}">
                      <ahyp:hlinkClr xmlns:ahyp="http://schemas.microsoft.com/office/drawing/2018/hyperlinkcolor" val="tx"/>
                    </a:ext>
                  </a:extLst>
                </a:hlinkClick>
              </a:rPr>
              <a:t>CLIP prefix captioning. Github  </a:t>
            </a:r>
            <a:endParaRPr lang="en-US" sz="1500" dirty="0">
              <a:solidFill>
                <a:schemeClr val="accent3">
                  <a:lumMod val="50000"/>
                </a:schemeClr>
              </a:solidFill>
            </a:endParaRPr>
          </a:p>
        </p:txBody>
      </p:sp>
      <p:sp>
        <p:nvSpPr>
          <p:cNvPr id="3" name="TextBox 2">
            <a:extLst>
              <a:ext uri="{FF2B5EF4-FFF2-40B4-BE49-F238E27FC236}">
                <a16:creationId xmlns:a16="http://schemas.microsoft.com/office/drawing/2014/main" id="{E9DC5D51-FDDE-C130-8B3D-0CFC2FC85367}"/>
              </a:ext>
            </a:extLst>
          </p:cNvPr>
          <p:cNvSpPr txBox="1"/>
          <p:nvPr/>
        </p:nvSpPr>
        <p:spPr>
          <a:xfrm>
            <a:off x="8051956" y="4695147"/>
            <a:ext cx="441146" cy="369332"/>
          </a:xfrm>
          <a:prstGeom prst="rect">
            <a:avLst/>
          </a:prstGeom>
          <a:noFill/>
        </p:spPr>
        <p:txBody>
          <a:bodyPr wrap="none" rtlCol="0">
            <a:spAutoFit/>
          </a:bodyPr>
          <a:lstStyle/>
          <a:p>
            <a:r>
              <a:rPr lang="en-US" sz="1800" dirty="0">
                <a:latin typeface="Playfair Display" pitchFamily="2" charset="77"/>
                <a:cs typeface="Times New Roman" panose="02020603050405020304" pitchFamily="18" charset="0"/>
              </a:rPr>
              <a:t>60</a:t>
            </a:r>
            <a:endParaRPr lang="en-VN" sz="1800"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101837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6;p37">
            <a:extLst>
              <a:ext uri="{FF2B5EF4-FFF2-40B4-BE49-F238E27FC236}">
                <a16:creationId xmlns:a16="http://schemas.microsoft.com/office/drawing/2014/main" id="{D8CF75F4-29E0-2384-A802-17ABFB36198F}"/>
              </a:ext>
            </a:extLst>
          </p:cNvPr>
          <p:cNvSpPr txBox="1">
            <a:spLocks/>
          </p:cNvSpPr>
          <p:nvPr/>
        </p:nvSpPr>
        <p:spPr>
          <a:xfrm>
            <a:off x="651224" y="3006367"/>
            <a:ext cx="2154714" cy="8024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accent3">
                    <a:lumMod val="50000"/>
                  </a:schemeClr>
                </a:solidFill>
                <a:latin typeface="Playfair Display" pitchFamily="2" charset="77"/>
              </a:rPr>
              <a:t>Support people with</a:t>
            </a:r>
          </a:p>
          <a:p>
            <a:pPr algn="ctr"/>
            <a:r>
              <a:rPr lang="en-US" sz="1600" b="1" dirty="0">
                <a:solidFill>
                  <a:schemeClr val="accent3">
                    <a:lumMod val="50000"/>
                  </a:schemeClr>
                </a:solidFill>
                <a:latin typeface="Playfair Display" pitchFamily="2" charset="77"/>
              </a:rPr>
              <a:t>visual impairments</a:t>
            </a:r>
          </a:p>
        </p:txBody>
      </p:sp>
      <p:sp>
        <p:nvSpPr>
          <p:cNvPr id="5" name="Google Shape;937;p37">
            <a:extLst>
              <a:ext uri="{FF2B5EF4-FFF2-40B4-BE49-F238E27FC236}">
                <a16:creationId xmlns:a16="http://schemas.microsoft.com/office/drawing/2014/main" id="{361B557F-E2AE-44FE-5502-13665761CF48}"/>
              </a:ext>
            </a:extLst>
          </p:cNvPr>
          <p:cNvSpPr txBox="1">
            <a:spLocks/>
          </p:cNvSpPr>
          <p:nvPr/>
        </p:nvSpPr>
        <p:spPr>
          <a:xfrm>
            <a:off x="3382851" y="3006365"/>
            <a:ext cx="2551350" cy="8024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accent3">
                    <a:lumMod val="50000"/>
                  </a:schemeClr>
                </a:solidFill>
                <a:latin typeface="Playfair Display" pitchFamily="2" charset="77"/>
              </a:rPr>
              <a:t>Describe product images in the e-commerce field</a:t>
            </a:r>
          </a:p>
        </p:txBody>
      </p:sp>
      <p:sp>
        <p:nvSpPr>
          <p:cNvPr id="6" name="Google Shape;939;p37">
            <a:extLst>
              <a:ext uri="{FF2B5EF4-FFF2-40B4-BE49-F238E27FC236}">
                <a16:creationId xmlns:a16="http://schemas.microsoft.com/office/drawing/2014/main" id="{67464697-8B59-EF0C-F15F-79A0CC09C4EF}"/>
              </a:ext>
            </a:extLst>
          </p:cNvPr>
          <p:cNvSpPr txBox="1">
            <a:spLocks/>
          </p:cNvSpPr>
          <p:nvPr/>
        </p:nvSpPr>
        <p:spPr>
          <a:xfrm>
            <a:off x="6347913" y="3006364"/>
            <a:ext cx="2362327" cy="8024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accent3">
                    <a:lumMod val="50000"/>
                  </a:schemeClr>
                </a:solidFill>
                <a:latin typeface="Playfair Display" pitchFamily="2" charset="77"/>
              </a:rPr>
              <a:t>Optimize search quality for image-based search engines</a:t>
            </a:r>
          </a:p>
        </p:txBody>
      </p:sp>
      <p:pic>
        <p:nvPicPr>
          <p:cNvPr id="7" name="Hình ảnh 1" descr="AI in eCommerce: Benefits, Use Cases &amp; Implementation Guide">
            <a:extLst>
              <a:ext uri="{FF2B5EF4-FFF2-40B4-BE49-F238E27FC236}">
                <a16:creationId xmlns:a16="http://schemas.microsoft.com/office/drawing/2014/main" id="{8F661697-1E89-044D-5036-39D256C7BA6F}"/>
              </a:ext>
            </a:extLst>
          </p:cNvPr>
          <p:cNvPicPr>
            <a:picLocks/>
          </p:cNvPicPr>
          <p:nvPr/>
        </p:nvPicPr>
        <p:blipFill>
          <a:blip r:embed="rId2"/>
          <a:stretch>
            <a:fillRect/>
          </a:stretch>
        </p:blipFill>
        <p:spPr>
          <a:xfrm>
            <a:off x="3516922" y="1591675"/>
            <a:ext cx="2373923" cy="1260000"/>
          </a:xfrm>
          <a:prstGeom prst="rect">
            <a:avLst/>
          </a:prstGeom>
        </p:spPr>
      </p:pic>
      <p:pic>
        <p:nvPicPr>
          <p:cNvPr id="8" name="Hình ảnh 2" descr="Is search engine optimization worth it?">
            <a:extLst>
              <a:ext uri="{FF2B5EF4-FFF2-40B4-BE49-F238E27FC236}">
                <a16:creationId xmlns:a16="http://schemas.microsoft.com/office/drawing/2014/main" id="{D96EF123-6A1F-E7BC-1722-856A8D5110EA}"/>
              </a:ext>
            </a:extLst>
          </p:cNvPr>
          <p:cNvPicPr>
            <a:picLocks/>
          </p:cNvPicPr>
          <p:nvPr/>
        </p:nvPicPr>
        <p:blipFill>
          <a:blip r:embed="rId3"/>
          <a:srcRect t="514" r="99" b="15015"/>
          <a:stretch/>
        </p:blipFill>
        <p:spPr>
          <a:xfrm>
            <a:off x="6539077" y="1591675"/>
            <a:ext cx="1980000" cy="1260000"/>
          </a:xfrm>
          <a:prstGeom prst="rect">
            <a:avLst/>
          </a:prstGeom>
        </p:spPr>
      </p:pic>
      <p:pic>
        <p:nvPicPr>
          <p:cNvPr id="9" name="Hình ảnh 3" descr="Revolutionary Tech for the Visually Impaired on AGEI Blog">
            <a:extLst>
              <a:ext uri="{FF2B5EF4-FFF2-40B4-BE49-F238E27FC236}">
                <a16:creationId xmlns:a16="http://schemas.microsoft.com/office/drawing/2014/main" id="{527DF309-C1F5-1385-41BB-718DC33DFE29}"/>
              </a:ext>
            </a:extLst>
          </p:cNvPr>
          <p:cNvPicPr>
            <a:picLocks/>
          </p:cNvPicPr>
          <p:nvPr/>
        </p:nvPicPr>
        <p:blipFill>
          <a:blip r:embed="rId4"/>
          <a:stretch>
            <a:fillRect/>
          </a:stretch>
        </p:blipFill>
        <p:spPr>
          <a:xfrm>
            <a:off x="738581" y="1591675"/>
            <a:ext cx="1980000" cy="1260000"/>
          </a:xfrm>
          <a:prstGeom prst="rect">
            <a:avLst/>
          </a:prstGeom>
        </p:spPr>
      </p:pic>
      <p:sp>
        <p:nvSpPr>
          <p:cNvPr id="12" name="Parallelogram 11">
            <a:extLst>
              <a:ext uri="{FF2B5EF4-FFF2-40B4-BE49-F238E27FC236}">
                <a16:creationId xmlns:a16="http://schemas.microsoft.com/office/drawing/2014/main" id="{BAACE041-66A2-F0FD-E609-744DDA2F644A}"/>
              </a:ext>
            </a:extLst>
          </p:cNvPr>
          <p:cNvSpPr/>
          <p:nvPr/>
        </p:nvSpPr>
        <p:spPr>
          <a:xfrm>
            <a:off x="-279286" y="0"/>
            <a:ext cx="3662138" cy="539264"/>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0D76DCBA-3239-654C-DAB3-81F474074D27}"/>
              </a:ext>
            </a:extLst>
          </p:cNvPr>
          <p:cNvSpPr txBox="1"/>
          <p:nvPr/>
        </p:nvSpPr>
        <p:spPr>
          <a:xfrm>
            <a:off x="0" y="0"/>
            <a:ext cx="4658526"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     </a:t>
            </a:r>
            <a:r>
              <a:rPr lang="en-US" sz="3000" b="1" dirty="0">
                <a:solidFill>
                  <a:schemeClr val="accent3">
                    <a:lumMod val="50000"/>
                  </a:schemeClr>
                </a:solidFill>
                <a:latin typeface="Times New Roman" panose="02020603050405020304" pitchFamily="18" charset="0"/>
                <a:cs typeface="Times New Roman" panose="02020603050405020304" pitchFamily="18" charset="0"/>
              </a:rPr>
              <a:t>3</a:t>
            </a:r>
            <a:r>
              <a:rPr lang="en-US" sz="3000" b="1" dirty="0">
                <a:solidFill>
                  <a:schemeClr val="accent3">
                    <a:lumMod val="50000"/>
                  </a:schemeClr>
                </a:solidFill>
                <a:latin typeface="Playfair Display" pitchFamily="2" charset="77"/>
              </a:rPr>
              <a:t>. Application</a:t>
            </a:r>
          </a:p>
        </p:txBody>
      </p:sp>
      <p:sp>
        <p:nvSpPr>
          <p:cNvPr id="14" name="Parallelogram 13">
            <a:extLst>
              <a:ext uri="{FF2B5EF4-FFF2-40B4-BE49-F238E27FC236}">
                <a16:creationId xmlns:a16="http://schemas.microsoft.com/office/drawing/2014/main" id="{7D681B4F-5FFA-8E7E-B4D5-56FCBC2694CB}"/>
              </a:ext>
            </a:extLst>
          </p:cNvPr>
          <p:cNvSpPr/>
          <p:nvPr/>
        </p:nvSpPr>
        <p:spPr>
          <a:xfrm>
            <a:off x="8239572" y="4916384"/>
            <a:ext cx="1049317" cy="227116"/>
          </a:xfrm>
          <a:prstGeom prst="parallelogram">
            <a:avLst>
              <a:gd name="adj" fmla="val 53261"/>
            </a:avLst>
          </a:prstGeom>
          <a:solidFill>
            <a:srgbClr val="C2D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44922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6D6C636A-FEDD-A008-91F6-7736ECF64AF0}"/>
              </a:ext>
            </a:extLst>
          </p:cNvPr>
          <p:cNvSpPr txBox="1"/>
          <p:nvPr/>
        </p:nvSpPr>
        <p:spPr>
          <a:xfrm>
            <a:off x="816470" y="579326"/>
            <a:ext cx="76222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1800" b="1" dirty="0">
                <a:solidFill>
                  <a:schemeClr val="accent3">
                    <a:lumMod val="50000"/>
                  </a:schemeClr>
                </a:solidFill>
                <a:latin typeface="Playfair Display" pitchFamily="2" charset="77"/>
              </a:rPr>
              <a:t>Complex scene understanding</a:t>
            </a:r>
            <a:r>
              <a:rPr lang="vi-VN" sz="1800" dirty="0">
                <a:solidFill>
                  <a:schemeClr val="accent3">
                    <a:lumMod val="50000"/>
                  </a:schemeClr>
                </a:solidFill>
                <a:latin typeface="Playfair Display" pitchFamily="2" charset="77"/>
              </a:rPr>
              <a:t>: Accurately interpreting images with multiple objects, intricate interactions, and diverse contexts is difficult, need to not only describe salient elements but also subtle details</a:t>
            </a:r>
            <a:r>
              <a:rPr lang="en-US" sz="1800" dirty="0">
                <a:solidFill>
                  <a:schemeClr val="accent3">
                    <a:lumMod val="50000"/>
                  </a:schemeClr>
                </a:solidFill>
                <a:latin typeface="Playfair Display" pitchFamily="2" charset="77"/>
              </a:rPr>
              <a:t>.</a:t>
            </a: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endParaRPr lang="en-US" sz="1800" b="1" dirty="0">
              <a:solidFill>
                <a:schemeClr val="accent3">
                  <a:lumMod val="50000"/>
                </a:schemeClr>
              </a:solidFill>
              <a:latin typeface="Playfair Display" pitchFamily="2" charset="77"/>
            </a:endParaRPr>
          </a:p>
          <a:p>
            <a:pPr algn="just"/>
            <a:r>
              <a:rPr lang="en-US" sz="1800" b="1" dirty="0">
                <a:solidFill>
                  <a:schemeClr val="accent3">
                    <a:lumMod val="50000"/>
                  </a:schemeClr>
                </a:solidFill>
                <a:latin typeface="Playfair Display" pitchFamily="2" charset="77"/>
              </a:rPr>
              <a:t>Language Fluency and Diversity</a:t>
            </a:r>
            <a:r>
              <a:rPr lang="en-US" sz="1800" dirty="0">
                <a:solidFill>
                  <a:schemeClr val="accent3">
                    <a:lumMod val="50000"/>
                  </a:schemeClr>
                </a:solidFill>
                <a:latin typeface="Playfair Display" pitchFamily="2" charset="77"/>
              </a:rPr>
              <a:t>: generated captions are grammatically correct, coherent, and diverse is challenging.</a:t>
            </a:r>
          </a:p>
        </p:txBody>
      </p:sp>
      <p:sp>
        <p:nvSpPr>
          <p:cNvPr id="2" name="TextBox 1">
            <a:extLst>
              <a:ext uri="{FF2B5EF4-FFF2-40B4-BE49-F238E27FC236}">
                <a16:creationId xmlns:a16="http://schemas.microsoft.com/office/drawing/2014/main" id="{07596F00-B1A2-6140-3F1B-68220EC57D7E}"/>
              </a:ext>
            </a:extLst>
          </p:cNvPr>
          <p:cNvSpPr txBox="1"/>
          <p:nvPr/>
        </p:nvSpPr>
        <p:spPr>
          <a:xfrm>
            <a:off x="8024680" y="4835723"/>
            <a:ext cx="27443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8</a:t>
            </a:r>
            <a:endParaRPr lang="en-V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4B71FA2-CEAB-1231-AE7B-93CC4703BE76}"/>
              </a:ext>
            </a:extLst>
          </p:cNvPr>
          <p:cNvSpPr txBox="1"/>
          <p:nvPr/>
        </p:nvSpPr>
        <p:spPr>
          <a:xfrm>
            <a:off x="1843870" y="1487454"/>
            <a:ext cx="1293944" cy="338554"/>
          </a:xfrm>
          <a:prstGeom prst="rect">
            <a:avLst/>
          </a:prstGeom>
          <a:noFill/>
        </p:spPr>
        <p:txBody>
          <a:bodyPr wrap="none" lIns="91440" tIns="45720" rIns="91440" bIns="45720" anchor="t">
            <a:spAutoFit/>
          </a:bodyPr>
          <a:lstStyle/>
          <a:p>
            <a:r>
              <a:rPr lang="en-GB" sz="1600" b="1" dirty="0">
                <a:solidFill>
                  <a:schemeClr val="bg1"/>
                </a:solidFill>
                <a:latin typeface="Playfair Display" pitchFamily="2" charset="77"/>
                <a:cs typeface="Cousine" panose="020B0604020202020204" charset="0"/>
              </a:rPr>
              <a:t>Main object</a:t>
            </a:r>
            <a:endParaRPr lang="en-US" sz="1600" b="1" dirty="0">
              <a:solidFill>
                <a:schemeClr val="bg1"/>
              </a:solidFill>
              <a:latin typeface="Playfair Display" pitchFamily="2" charset="77"/>
              <a:cs typeface="Cousine" panose="020B0604020202020204" charset="0"/>
            </a:endParaRPr>
          </a:p>
        </p:txBody>
      </p:sp>
      <p:sp>
        <p:nvSpPr>
          <p:cNvPr id="5" name="TextBox 4">
            <a:extLst>
              <a:ext uri="{FF2B5EF4-FFF2-40B4-BE49-F238E27FC236}">
                <a16:creationId xmlns:a16="http://schemas.microsoft.com/office/drawing/2014/main" id="{E98D07DB-6999-A6F4-4032-02DF249A1898}"/>
              </a:ext>
            </a:extLst>
          </p:cNvPr>
          <p:cNvSpPr txBox="1"/>
          <p:nvPr/>
        </p:nvSpPr>
        <p:spPr>
          <a:xfrm>
            <a:off x="4751968" y="1487454"/>
            <a:ext cx="3135795" cy="338554"/>
          </a:xfrm>
          <a:prstGeom prst="rect">
            <a:avLst/>
          </a:prstGeom>
          <a:noFill/>
        </p:spPr>
        <p:txBody>
          <a:bodyPr wrap="none" lIns="91440" tIns="45720" rIns="91440" bIns="45720" anchor="t">
            <a:spAutoFit/>
          </a:bodyPr>
          <a:lstStyle/>
          <a:p>
            <a:r>
              <a:rPr lang="en-GB" sz="1600" b="1" dirty="0">
                <a:solidFill>
                  <a:schemeClr val="bg1"/>
                </a:solidFill>
                <a:latin typeface="Playfair Display" pitchFamily="2" charset="77"/>
                <a:cs typeface="Cousine" panose="020B0604020202020204" charset="0"/>
              </a:rPr>
              <a:t>Relationship with other objects</a:t>
            </a:r>
            <a:endParaRPr lang="en-US" sz="1600" b="1" dirty="0">
              <a:solidFill>
                <a:schemeClr val="bg1"/>
              </a:solidFill>
              <a:latin typeface="Playfair Display" pitchFamily="2" charset="77"/>
              <a:cs typeface="Cousine" panose="020B0604020202020204" charset="0"/>
            </a:endParaRPr>
          </a:p>
        </p:txBody>
      </p:sp>
      <p:pic>
        <p:nvPicPr>
          <p:cNvPr id="6" name="Picture 4">
            <a:extLst>
              <a:ext uri="{FF2B5EF4-FFF2-40B4-BE49-F238E27FC236}">
                <a16:creationId xmlns:a16="http://schemas.microsoft.com/office/drawing/2014/main" id="{B7EE00E1-5126-9805-FA4C-0D457DAB37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 t="17778" r="75339" b="50000"/>
          <a:stretch/>
        </p:blipFill>
        <p:spPr bwMode="auto">
          <a:xfrm>
            <a:off x="1901839" y="1851336"/>
            <a:ext cx="1066800" cy="140623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46E17E1-B84C-4E12-F115-B795FB643B8E}"/>
              </a:ext>
            </a:extLst>
          </p:cNvPr>
          <p:cNvSpPr/>
          <p:nvPr/>
        </p:nvSpPr>
        <p:spPr>
          <a:xfrm>
            <a:off x="2434019" y="2467627"/>
            <a:ext cx="369927" cy="78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usine"/>
            </a:endParaRPr>
          </a:p>
        </p:txBody>
      </p:sp>
      <p:pic>
        <p:nvPicPr>
          <p:cNvPr id="8" name="Picture 4">
            <a:extLst>
              <a:ext uri="{FF2B5EF4-FFF2-40B4-BE49-F238E27FC236}">
                <a16:creationId xmlns:a16="http://schemas.microsoft.com/office/drawing/2014/main" id="{5FCEB6DF-80C0-1E8D-5C5D-A14EDAF00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89" t="33757" r="448" b="27779"/>
          <a:stretch/>
        </p:blipFill>
        <p:spPr bwMode="auto">
          <a:xfrm>
            <a:off x="5109555" y="1867468"/>
            <a:ext cx="2131615" cy="146644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Arrow: Right 16">
            <a:extLst>
              <a:ext uri="{FF2B5EF4-FFF2-40B4-BE49-F238E27FC236}">
                <a16:creationId xmlns:a16="http://schemas.microsoft.com/office/drawing/2014/main" id="{8E4CAFB2-C86C-2271-F76F-7C3EB8BF29A9}"/>
              </a:ext>
            </a:extLst>
          </p:cNvPr>
          <p:cNvSpPr/>
          <p:nvPr/>
        </p:nvSpPr>
        <p:spPr>
          <a:xfrm>
            <a:off x="3515976" y="2496728"/>
            <a:ext cx="1066800" cy="1085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usine"/>
            </a:endParaRPr>
          </a:p>
        </p:txBody>
      </p:sp>
      <p:sp>
        <p:nvSpPr>
          <p:cNvPr id="11" name="TextBox 10">
            <a:extLst>
              <a:ext uri="{FF2B5EF4-FFF2-40B4-BE49-F238E27FC236}">
                <a16:creationId xmlns:a16="http://schemas.microsoft.com/office/drawing/2014/main" id="{3265200A-74B5-8645-C718-6E78D1D7445D}"/>
              </a:ext>
            </a:extLst>
          </p:cNvPr>
          <p:cNvSpPr txBox="1"/>
          <p:nvPr/>
        </p:nvSpPr>
        <p:spPr>
          <a:xfrm>
            <a:off x="3216186" y="4242830"/>
            <a:ext cx="6606751" cy="523220"/>
          </a:xfrm>
          <a:prstGeom prst="rect">
            <a:avLst/>
          </a:prstGeom>
          <a:noFill/>
        </p:spPr>
        <p:txBody>
          <a:bodyPr wrap="square" lIns="91440" tIns="45720" rIns="91440" bIns="45720" anchor="t">
            <a:spAutoFit/>
          </a:bodyPr>
          <a:lstStyle/>
          <a:p>
            <a:pPr fontAlgn="base"/>
            <a:r>
              <a:rPr lang="en-GB" b="1" dirty="0">
                <a:latin typeface="Playfair Display" pitchFamily="2" charset="77"/>
                <a:cs typeface="Cousine" panose="020B0604020202020204" charset="0"/>
              </a:rPr>
              <a:t>Caption </a:t>
            </a:r>
            <a:r>
              <a:rPr lang="en-GB" b="1" dirty="0">
                <a:latin typeface="Times New Roman" panose="02020603050405020304" pitchFamily="18" charset="0"/>
                <a:cs typeface="Times New Roman" panose="02020603050405020304" pitchFamily="18" charset="0"/>
              </a:rPr>
              <a:t>1</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Người</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đàn</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ông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mặc</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áo</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khoác</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đang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nhìn</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xuống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hồ</a:t>
            </a:r>
            <a:r>
              <a:rPr lang="en-GB" dirty="0">
                <a:latin typeface="Playfair Display" pitchFamily="2" charset="77"/>
                <a:cs typeface="Cousine" panose="020B0604020202020204" charset="0"/>
              </a:rPr>
              <a:t>.</a:t>
            </a:r>
          </a:p>
          <a:p>
            <a:r>
              <a:rPr lang="en-GB" b="1" dirty="0">
                <a:latin typeface="Playfair Display" pitchFamily="2" charset="77"/>
                <a:cs typeface="Cousine" panose="020B0604020202020204" charset="0"/>
              </a:rPr>
              <a:t>Caption </a:t>
            </a:r>
            <a:r>
              <a:rPr lang="en-GB" b="1" dirty="0">
                <a:latin typeface="Times New Roman" panose="02020603050405020304" pitchFamily="18" charset="0"/>
                <a:cs typeface="Times New Roman" panose="02020603050405020304" pitchFamily="18" charset="0"/>
              </a:rPr>
              <a:t>2</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Một</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người</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áo</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trắng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tóc</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vàng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đứng</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trước</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mặt</a:t>
            </a:r>
            <a:r>
              <a:rPr lang="en-GB" dirty="0">
                <a:latin typeface="Playfair Display" pitchFamily="2" charset="77"/>
                <a:cs typeface="Cousine" panose="020B0604020202020204" charset="0"/>
              </a:rPr>
              <a:t> </a:t>
            </a:r>
            <a:r>
              <a:rPr lang="en-GB" dirty="0" err="1">
                <a:latin typeface="Playfair Display" pitchFamily="2" charset="77"/>
                <a:cs typeface="Cousine" panose="020B0604020202020204" charset="0"/>
              </a:rPr>
              <a:t>hồ</a:t>
            </a:r>
            <a:r>
              <a:rPr lang="en-GB" dirty="0">
                <a:latin typeface="Playfair Display" pitchFamily="2" charset="77"/>
                <a:cs typeface="Cousine" panose="020B0604020202020204" charset="0"/>
              </a:rPr>
              <a:t>.</a:t>
            </a:r>
          </a:p>
        </p:txBody>
      </p:sp>
      <p:pic>
        <p:nvPicPr>
          <p:cNvPr id="12" name="Picture 4">
            <a:extLst>
              <a:ext uri="{FF2B5EF4-FFF2-40B4-BE49-F238E27FC236}">
                <a16:creationId xmlns:a16="http://schemas.microsoft.com/office/drawing/2014/main" id="{DD6E162A-FAC2-1F0C-1E4F-E2A2145EE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 t="17778" r="75339" b="50000"/>
          <a:stretch/>
        </p:blipFill>
        <p:spPr bwMode="auto">
          <a:xfrm>
            <a:off x="2005325" y="3939344"/>
            <a:ext cx="857387" cy="113019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E5B5476-BF01-F746-5300-8E4F89304ABA}"/>
              </a:ext>
            </a:extLst>
          </p:cNvPr>
          <p:cNvSpPr txBox="1"/>
          <p:nvPr/>
        </p:nvSpPr>
        <p:spPr>
          <a:xfrm>
            <a:off x="0" y="0"/>
            <a:ext cx="4658526" cy="553998"/>
          </a:xfrm>
          <a:prstGeom prst="rect">
            <a:avLst/>
          </a:prstGeom>
          <a:noFill/>
        </p:spPr>
        <p:txBody>
          <a:bodyPr wrap="square" lIns="91440" tIns="45720" rIns="91440" bIns="45720" rtlCol="0" anchor="t">
            <a:spAutoFit/>
          </a:bodyPr>
          <a:lstStyle/>
          <a:p>
            <a:r>
              <a:rPr lang="en-US" sz="3000" b="1" dirty="0">
                <a:solidFill>
                  <a:schemeClr val="accent3">
                    <a:lumMod val="50000"/>
                  </a:schemeClr>
                </a:solidFill>
                <a:latin typeface="Playfair Display" pitchFamily="2" charset="77"/>
              </a:rPr>
              <a:t>     </a:t>
            </a:r>
            <a:r>
              <a:rPr lang="en-US" sz="3000" b="1" dirty="0">
                <a:solidFill>
                  <a:schemeClr val="accent3">
                    <a:lumMod val="50000"/>
                  </a:schemeClr>
                </a:solidFill>
                <a:latin typeface="Times New Roman" panose="02020603050405020304" pitchFamily="18" charset="0"/>
                <a:cs typeface="Times New Roman" panose="02020603050405020304" pitchFamily="18" charset="0"/>
              </a:rPr>
              <a:t>4</a:t>
            </a:r>
            <a:r>
              <a:rPr lang="en-US" sz="3000" b="1" dirty="0">
                <a:solidFill>
                  <a:schemeClr val="accent3">
                    <a:lumMod val="50000"/>
                  </a:schemeClr>
                </a:solidFill>
                <a:latin typeface="Playfair Display" pitchFamily="2" charset="77"/>
              </a:rPr>
              <a:t>. Challenges</a:t>
            </a:r>
          </a:p>
        </p:txBody>
      </p:sp>
    </p:spTree>
    <p:extLst>
      <p:ext uri="{BB962C8B-B14F-4D97-AF65-F5344CB8AC3E}">
        <p14:creationId xmlns:p14="http://schemas.microsoft.com/office/powerpoint/2010/main" val="3296045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F200A914-5987-CFF5-07E3-4DBCE3DA92EF}"/>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56B71303-37BE-E69B-6E79-B67D6C1854D8}"/>
              </a:ext>
            </a:extLst>
          </p:cNvPr>
          <p:cNvSpPr txBox="1">
            <a:spLocks noGrp="1"/>
          </p:cNvSpPr>
          <p:nvPr>
            <p:ph type="title"/>
          </p:nvPr>
        </p:nvSpPr>
        <p:spPr>
          <a:xfrm>
            <a:off x="1320300" y="2261225"/>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pitchFamily="2" charset="77"/>
              </a:rPr>
              <a:t>Related works</a:t>
            </a:r>
            <a:endParaRPr dirty="0">
              <a:solidFill>
                <a:schemeClr val="accent3">
                  <a:lumMod val="50000"/>
                </a:schemeClr>
              </a:solidFill>
              <a:latin typeface="Playfair Display" pitchFamily="2" charset="77"/>
            </a:endParaRPr>
          </a:p>
        </p:txBody>
      </p:sp>
      <p:sp>
        <p:nvSpPr>
          <p:cNvPr id="886" name="Google Shape;886;p35">
            <a:extLst>
              <a:ext uri="{FF2B5EF4-FFF2-40B4-BE49-F238E27FC236}">
                <a16:creationId xmlns:a16="http://schemas.microsoft.com/office/drawing/2014/main" id="{0DCA1279-AF18-D026-DC22-FECF1DEA6942}"/>
              </a:ext>
            </a:extLst>
          </p:cNvPr>
          <p:cNvSpPr txBox="1">
            <a:spLocks noGrp="1"/>
          </p:cNvSpPr>
          <p:nvPr>
            <p:ph type="title" idx="2"/>
          </p:nvPr>
        </p:nvSpPr>
        <p:spPr>
          <a:xfrm>
            <a:off x="3915450" y="1490225"/>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50000"/>
                  </a:schemeClr>
                </a:solidFill>
                <a:latin typeface="Playfair Display" pitchFamily="2" charset="77"/>
              </a:rPr>
              <a:t>II</a:t>
            </a:r>
            <a:endParaRPr dirty="0">
              <a:solidFill>
                <a:schemeClr val="accent3">
                  <a:lumMod val="50000"/>
                </a:schemeClr>
              </a:solidFill>
              <a:latin typeface="Playfair Display" pitchFamily="2" charset="77"/>
            </a:endParaRPr>
          </a:p>
        </p:txBody>
      </p:sp>
      <p:sp>
        <p:nvSpPr>
          <p:cNvPr id="3" name="TextBox 2">
            <a:extLst>
              <a:ext uri="{FF2B5EF4-FFF2-40B4-BE49-F238E27FC236}">
                <a16:creationId xmlns:a16="http://schemas.microsoft.com/office/drawing/2014/main" id="{4B2D02A6-4653-6755-B329-BB1C33DDC96E}"/>
              </a:ext>
            </a:extLst>
          </p:cNvPr>
          <p:cNvSpPr txBox="1"/>
          <p:nvPr/>
        </p:nvSpPr>
        <p:spPr>
          <a:xfrm>
            <a:off x="8775866" y="4699089"/>
            <a:ext cx="284052" cy="307777"/>
          </a:xfrm>
          <a:prstGeom prst="rect">
            <a:avLst/>
          </a:prstGeom>
          <a:noFill/>
        </p:spPr>
        <p:txBody>
          <a:bodyPr wrap="none" rtlCol="0">
            <a:spAutoFit/>
          </a:bodyPr>
          <a:lstStyle/>
          <a:p>
            <a:r>
              <a:rPr lang="en-US" dirty="0">
                <a:latin typeface="Playfair Display" pitchFamily="2" charset="77"/>
                <a:cs typeface="Times New Roman" panose="02020603050405020304" pitchFamily="18" charset="0"/>
              </a:rPr>
              <a:t>9</a:t>
            </a:r>
            <a:endParaRPr lang="en-VN" dirty="0">
              <a:latin typeface="Playfair Display" pitchFamily="2" charset="77"/>
              <a:cs typeface="Times New Roman" panose="02020603050405020304" pitchFamily="18" charset="0"/>
            </a:endParaRPr>
          </a:p>
        </p:txBody>
      </p:sp>
    </p:spTree>
    <p:extLst>
      <p:ext uri="{BB962C8B-B14F-4D97-AF65-F5344CB8AC3E}">
        <p14:creationId xmlns:p14="http://schemas.microsoft.com/office/powerpoint/2010/main" val="4208710010"/>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278BFC-C5F7-054E-877C-E4AEFEF2DED1}">
  <we:reference id="wa104381909" version="3.4.0.0" store="en-US" storeType="OMEX"/>
  <we:alternateReferences>
    <we:reference id="WA104381909" version="3.4.0.0" store="" storeType="OMEX"/>
  </we:alternateReferences>
  <we:properties>
    <we:property name="EQUATION_HISTORY" value="&quot;[{\&quot;mathml\&quot;:\&quot;&lt;math style=\\\&quot;font-family:stix;font-size:16px;\\\&quot; xmlns=\\\&quot;http://www.w3.org/1998/Math/MathML\\\&quot;&gt;&lt;mstyle mathsize=\\\&quot;16px\\\&quot;&gt;&lt;mi&gt;D&lt;/mi&gt;&lt;mo&gt;&amp;#xA0;&lt;/mo&gt;&lt;mo&gt;=&lt;/mo&gt;&lt;mo&gt;&amp;#xA0;&lt;/mo&gt;&lt;msubsup&gt;&lt;mfenced open=\\\&quot;{\\\&quot; close=\\\&quot;}\\\&quot;&gt;&lt;mfenced&gt;&lt;mrow&gt;&lt;msub&gt;&lt;mi&gt;I&lt;/mi&gt;&lt;mi&gt;i&lt;/mi&gt;&lt;/msub&gt;&lt;mo&gt;,&lt;/mo&gt;&lt;msub&gt;&lt;mi&gt;C&lt;/mi&gt;&lt;mi&gt;i&lt;/mi&gt;&lt;/msub&gt;&lt;/mrow&gt;&lt;/mfenced&gt;&lt;/mfenced&gt;&lt;mrow&gt;&lt;mi&gt;i&lt;/mi&gt;&lt;mo&gt;=&lt;/mo&gt;&lt;mn&gt;1&lt;/mn&gt;&lt;/mrow&gt;&lt;mi&gt;N&lt;/mi&gt;&lt;/msubsup&gt;&lt;/mstyle&gt;&lt;/math&gt;\&quot;,\&quot;base64Image\&quot;:\&quot;iVBORw0KGgoAAAANSUhEUgAAAyYAAACzCAYAAAB8dAhfAAAACXBIWXMAAA7EAAAOxAGVKw4bAAAABGJhU0UAAABmZPVW8wAAJbJJREFUeNrtnQGEVVsXgJeRJCNGkiTxJEnySJ4kiYxkJJGR5ElkJEkiSUYSSZIknidJxpAkGYkkSRJPfsmTSDKSRJKMJN5/1run3p3bPevsc+fec/c++/vY/O9/8+7Ze6991jpr77XXEgEAmMyypB1P2lOmAgDAW56munoZUwEAAFViVtL2p4bun7oGAAB+Uq+rn6Y6fBbTAgAAobIwaWeTNtFg5HBMAADCcUy+N9Xlp5O2gOkBAIBQmJO0c0n7lmHccEwAAMJzTL431e1nkjabaQIAAJ/Zm7SPOUZtJGkrmCoAAG9RHT2ao8s/JG03UwUAAL4xL2n3c4zY3aQtZaoAAIJhaaq7Ld1+J2lzmSoAAPCBdUl7J/au2iDTBAAQLNtSXZ6l59UGrGaaAACg28bKukvyOGnzmSYAgOBZkOr0LH3/JWmbmCYAAOgGO8Q+3r+RtBkBjOOoMYaDiBkgCg4aeuAo0/MD1ek3c3T/ZqYJAADKZCDHMF0LZBwnjDHsRcwAUbHP0AfHmZ4f9Eht48nK2rWOaQIAgDJYlLRPhlHSS/DTAhiHdVJyCDEDRMkRQy8cYXp+oCcnD8S+W0i9EwAA6Ci6U/ZU7AuQIWRn2WuM4SRiBoia04Z+GGJ6fjBX7MQnD5kiAADoJIcl/NjizUb/ryBiAEh1AXco8tmaYxMIiQUAgI6gu2OfDQN0K4AxrEzahIQdggYAnUd1QVaokuoQisT+xx2xQ7pmMUUAANBurPAGbb963v85SXub0ffxpM1GxADQoDPGM3TG2/TfQ033W7aBxAEAANB2A/1F7KruPqN3Y7J2P3Vc7H4CQDNWGrrvfqpbwK4Or8lSepkiAABoF8Ni74j5Xtmdy6wA0Cp7DP1xiun5l7y7JtSEAgCAtqA7glbmlQnxe9dwvdhFIAEA8rDqdqxnev69k2Odqr9iigAAoB1sEXsnbNTjvvdJ9r0Sdba4VwIALsyR7A2aN6muiZ3RHFvRzxQBAMBUuZFjbLYHaihJ+QkARRiQMDdoymJbjq0gHTsAAEyJmUn7ahiab+LvTiEfEQDQbqzNjoHI56YvxzHRUC9SsgMAQMsM5hiaxx47VFlpPj9KGNXpAcA/5qY6pJlueZ3qnpj5S8IvwgsAAJ5yKcfI+JqR5oTR5wOIFQCmwAGhZkcWefWuLrB8AACgVV7nGBkfQxd+kVqIWbP+/o1IAWCKaBbCZxk6RkNfF0U8N5tybMZzlg8AALTC7BwDox//Mzzs9zWjzxsQKwC0AesO29WI52Vmjt3QNsuzPq936HN9+5C06W169uaCz65v53kNASAm8hSmjztfvxn9vY9IAaCNPDD0zYqI5+W5hHXSvlRqGcNui53spb7tbtOzdZ1cT9rLgk6JzvFOXkEAiImDOYpxxMM+3zX6uwqRAkAbWWXom7sRz0tePROf7/npSci+pH3KGcOTDjxbEyscMZ6pTpPeYfqFVw8AYuRyjmI+xEcCAEQOmyE/cyjHdlwOYAwrHJyT3zr07GbOiYZOr+N1A4CYuSlhpX28Y/R1NeIEgA6w2tA7dyKdk7ww4JuBjGNnlxystU2edZpXDQBi50WOUvZp92aF0c8HiBIAOgh3TfI/rOvbi4DG8krs0Ko5HXjmXPn5tITaWwAQPZ9zjItPhcRGjH5uQpQA0EGsFLkjEc5HXmauj4GMY5rkX4Y/2oHn9jc84wavGACAyJcchdzjST/nS3bdkleIEQBKICurkuqmBZHNRU+O7fhSAYfze3vdgefubnjGVl4vAIDsj/3vzReGJZwL+gBQTawL38MRzodlO74GMobz4pa6t93pj681zNV0Xi8AgHxl7AO6Mzcu5cb/AgA0Mkeyw37GxZ8TZuyHO/X3LO9LOVkfdZ1M1P32GK8WAEA4hsWqvjyKCAGgRK4Z+mgD9iMox2RxXV/VUVgodhTB4jY9tzFxwG5eKwCAcAzLDaN//YgQAEpkg6GPrmM/gnJM9svPm1yWvTnTpueeaPjdebxWAABhGJY+yd7Beov4AKBkelLdkxVa2of9CMYxuS0/n1pYaZA1i2U77oL8Vfeb/+OV8odP4nbhqF1NM0ToUZ2msHsuteI/WjhHL7NpoSDyRwOOiX+GZZfRt3MRyWljCTpyB69D5ZiZrp2Dqb3TWPb36QfWlwbb+CFpj6QWqqTv1jYpFrqyIf398xHM6znjPYopLCdkx6QxTXB9VrXnHZRvX8PvHUdN+cMfSbuaOghvS3ZSsppeXruUOirTEBFgWLrOPaNvqyKS03Kp1UoYSzdX2q33NARlNa9DZdbKsdTJ+NaG9aH2+ULS1hjP1I291xLPva9VUs4laexH56ivXN9YDHKPMaapnnAMRmzHgmNW0nZKdp7wsttE6jytQDSAYekKhHFlo3VddBf8XYv67WVqfDkprgb6rhxI2tMO20V1Pv6U2umafthtSZ2g+nUYS/rurA3VbxJPOFfIjsmfdf1sPOXTk0ar+PBUNnFG637nE6orHAX7vAWFqYtsIHVwGlP2zZDakbT+ew0NuSKTU8TltXs4KIBhKZ2dRr/OI7p/mdOCvrydGl4IH80idFbyK1eX2QYimfs/jDn4HfvhvWPypq6fm5v8+7PGuEam8Nx6J56skgGxp4AS1N2JVlP0qbMyLO67jiNCzQTAsJSFlZZzI6L7wVYpFpYzmymrhEN6XoqFaj1J/xsNJVnVxDnVf16ftCGphVi3GgYWi420KobH8sEZqmOyRCYnLJiW8zfNkhy0ctq8ouF3tqHKwmFzASXYjotDmmVBwyJcLuS/TxUSAIalc/RI9i7wV4mvkJlFbwF9eYjpCpqeVIafHeWtoV37pLV0pHNS+/qlwPqKKTRlmqGjJiLRUaE6JgfE7U7QXWNsR1t47hGJM+SvEmwpoAjnt/G5mpXhgeNzhxETYFg6xnqjTzcR2yT6xP10mdOScNHd1mfiHn68pk3P/SVpjx2fG9u7edOYi/XYD2+567hZYxX3HW/B+axP5vIAlRYWex2VYCfyP+suyIjj8/9AVIBh6QgnjD7tR2yTcE0lPMZUBcsxcQut+rtDH8TTcz7CY737tc+Yi5PYDy+Z3vAu5d0ffm2Mb/MUnnsEtRYWVxwN7akO9gHnBHBMuoe1Q7sMsU3CdSNniKkKDo0IeChup2EaWtLJ8CHdtLuf04/ByOSzzJiLx9gPL6mPyHnv8PcHxT6ZdKXxigIJlQLDNWNWJ49KXZTw93YQkQGGpW007izFGsPuyjVHPbWAqQqKdeKWmOV1iR85euH3g9GXXyOU02fDWax6PbQQHZOLUixJgYa/Wlnvljg+tz498TvUW1jMFfc6Iz0l9OW9Y3/WIjrAsLQFK673GiKbRI+4XYR+xlQFxU5xC93S1M9lX6DdJSSlcN0YqHrq5BAdk/r6M65Zsf40xnjW8Tfqa/RdQsWFxTZHR+B6Sf3Z4difV1LLjgOAYZka3C9xZ42jfjrLVAXDsKNML3axj81q5zyJVF4HpLNZQ7Ef7WO5tJba+ldjjLoxNCPnv18srd9NAQ8YFf/ipZ849ukE4gMMy5QZk7gz3RThmKNu2sBUBcGpQBzNoSZ9uhypzNZJvAknQnNM6u+LFE2eZGVs3ZPz39bfA9STxemourD4IP7FSw849kkX3HxECBiWKTEh8cZsF8XlYjR1X8LgtKOd8SHz1Uz5Oe5+T6RymybZYXcT2A+vqE/XWzR50nax6wVZ3BC3uingISsdFfOLLvTtpWPfTiNGwLC0zGIpNz14yPSK2z0E6r74z35H++JTRfHG6IaNEcvvqSGzxdgPL/Vlf8H/Xjd33hhjXW04rvVO/AHUXVgcdlTO57rQN9e4X80axDEdYFhaY6vRlyuIaxKuhWj3MFVes9VRjpp+doZH/d7Z0L+Y7Z5V4mAr9sMLBmXqp8jDLWwabJDWsniBJ9x1VNDdyHSxVNyr0W9HlIBhaYmzQh0OVy466iMMob/oZdwJBxlqiLNvYcL1p5tvI5fjHokziiIkx+SSTP0UWTO1Zp1Sf0v/fSNn6v7mJSovLKw4zcZ46W7FmbvklNd2FXEChqUlrht92Yi4JvFa3LIFgp/MSuXjYlN8zeLzRUjjLalu6nYGUeyHTX2a4H1T+B0rQdPRJn9fH+Z3TiAoNjsq6G5mubgq/tRYAaiiYbGcf9Jx/8diR110ganyFld7MuLxGL5fJo49I+UsQ35VPk0KxTFZ0dCvpVP4rVXGeMcbvv3mCZtrQXPeUUl3s47BEXEP51qNSAHDUojpYt/dgv/YI2HvtMeO672Sj1KrPO0rI6yzH3wy5FjV+zehOCZHG5yHqWKVkNhS93f197DIjhggz8X/eGnXy6b/pAsSAMPijrUTRYrFyVwXt7BXEnH4hzoa7x3tSAgZfOZ67jyVxR2Jb6MyFMekvgZJO6qu7zbGfK/u7+rDvsiOGBjzxb26ejfpL+CYXESsgGEpxKDRj8uI6ge66/bFQXY4c37yRwF7xw5rOFw2ZDmI/egaGmZXf395Sxt+c1rO5sKS9N2tP0UjeUtg7ArkY9/VgdJ2A7EChqUQR41+HEFUP1jnqIMOMVXesbyADdnFdAWFVe5gGPvRNeo3vL6ljko7OGWMW7NLrpbuFQWHNnBNwoiX7i1gVF4gVsCwFCLGHcdWOOGog5YxVd7hmhK/8RIt+E+MJ74hOCb14VQP2/i7C41xf07aybp/fsbrERY9qRDzFrh6ut0uLjWjgGPCZV3AsBRjzOjHekT1g8cOcnvHNHnHqgL2g9Ou8FgvfmYTjd0xqc/0eLzNv30r55v1+/8+xesRFmscFfU9D/pa5MTkC6IFDEsh3hj96ENU/zLLUf9wJ8c/bjnKTpMWzGG6gqM3wo0C3x2Txs2AtW3+fdew2nW8HmExLOHsIM0t4Jh8rYBs1hcYb+jteqTvn0+GxaqoCzUGHdczoW9+sQRdFAXfKvw9EKJjclo6X18uL6Msde0C5IGjsl7hQV+LZOWqwokJjgmOSVnMNPrwATX5g0viFvY6i6nyirMFdNEWpitYPhpynVHB8frumLys68vVDj1jb84cjPJahEWvscPg4zHoQAHjMoFjgmOCYXGGGiZuvHGQ2UOmySt6cj5YGze0pjFlwXLPkO1v2I9SabQpezr0HN1Us+5Jb+e1CAvXgoW+xEvvKPChW4VdXhyTuB2TMsMPLKf/GqryX1zDgY4xVV6xqYAeYq2HjVX4dKCC483bWO4mjfWCNnTwWdaJKMVHA+OihBUvfaaAgXmAY4Jj4jl5WebeltiXbUY/LqEq/2Wv41pexVR5xZUCemg30xU0saU8H89Zz936KNfkEV+lvAQqWZtGj3klwuO1uMVL+5KR53oBA1OFuEIck2qTF5pY5u7tTqMfF1CV/3JDSFMeIq5hXNqWMl1Bc8GQ7c4KjjevBt2AR3Lo9HdksxpFnF4HxmJHRf0oMEeqSnmrcUyqzamcOdlTYl+so3B2kWv3FL5GsiFSJVYW0EGfma7gGRK7GnhM4+3WmLd0yZ412+j7jVciLFzDEnzxOGcW/NDdiojB8w9d6xi+7FoKVrapbYjLeZOAi5Zh2jnSBFeD7YZ8L1ZwvJr974vYiYvKSpWrJyJafiLr3osmJDrcYbtWv3n9ntchPFzCEnyKly5ygVHbQkQMHrNT/NrpGjX6shlxyQlHvTOPqfKK0QI24yTTFTxWQp+Rio75dM663tvh52vxwvviluH1e/tbaumD212G4pBQ5DZYXMMSPgf08tW3cUQMHqOX3q2wRI2JL7vytLVRsRGRyV8Oeud/TJN3/F3AblAUM3w2SnwnYnpS8V7sJCqdrKu0S1oP4W73ptfsum9bomYCwzUswad46ScFFvtFRAwecy5n/f7ehT6NGf1ZH7m8+oQd9xDRDbgiu7jrmbLgsYowj1V43Ftz1nZMmRX14r2GjfXyOoSFa1jCDk/6O6+gF74JEYOn5IUkXulSv+4YfVoTucwG+bANkqJ2YyZTFjy/GfK9F8EHeQjfcwBNcQlL8Cleep8UK6zYg4jBQzSe9pPYFcNndKlv74x+zYpcbpcc9M4Eesc7NhSwG9+YrkpgnW6+rfjYVf9YG0x6SX41SwRCe3F9jZd+WMDAnEPE4CGLcz7+n0h36wVZtR5mRC67t0LF8BApkjCFVMHVoNeQ8ftIxv9A7I3bFSwT8A3XsARf6oAskmLH8UsQMXjG8hyn5JF0v4ipdZIzPWLZLREqhlfd1n1PqwrhM10ofqrOyf0c54T6HuAVIxJWvPQpcTcutxAveMa61BBYFzJ9iG2fMPoYc4iSaxjpApa6d2wvYDvuMF04JhVCT7mv5swF2RbBG1zCEnyJl56Z81HX2H5FvOARmj/eygp0wqO+WkW6Yuamg955wVL3km0FbMcY01UZrDsWsXE0Z90fYrlAt1kuYVXA3S9U7YXw0MviVmE3jXX2LXMcjsnPuNZ7OsuS95KtgmOCYxK3Y6Jo9IsVSqw1rPpYNtAtDjgq6SEP+qpHsm8c+6sK5xfECx6gqXWt4om3kzbXw35/wzFpatBd9A8hEX4yUMAxecJ04ZhUGC3Ye0vsotRrWTrQDW47KumFHvT1YAGjchTRggeoc2xlt3om/tZK+AfH5Cdc7rfpico0lr6XrJJiaeah2o5J7Cmh9d7JU7HvnSxi+UCZTBO3sAQf4qVn53zgNaY1rurlXNcd2yq0qoTi6SXo+znv10ockyB4IoQAhcz0AvpngunCMakwy1PbY2WGJIEHlM5GCacOyGVxzz2/uMIywzEJl2M5BnK/Z/0llOvnzRGXdbtfwGdcN7hiT4sdg2MSayjXPgknCQtExhlH5TwQiAOlbXvFZYZjEjb6Lln1QfSCvC/FC7n8PhnXGhjUTfKb6wV0EFWxcUyqhNoWqzyE2qZNLBfoJs/E/3hpvaD1ztGInI5AZjgm4aNH6FaK7ofpuscx8QuXek+vMCvec6iADtrGdOGYVITZqW3Jmgu1SZRXgK4yT/wvMqX3RO469vNmJHLDMakGGrtrZep6nr6j3YQCi5Nxqfd0EdPiPSsK6CDkGT4UWKzZkr+NeVBbtJClAt1mp6Ni7maxnYuOfVTnZUYkcsMxqQ7zxU5/rc5JN09OrJCz2GLvXes9bca0BMErR3n6XChTdcMgosQxcVgn1iX3N6ktAug6o46KeUWX+nfasX8PktYbkdxwTKqFJmr4IHYthW6tb+uS8Iy41KVTvadvEc5LqBwVdz201NOPze874KcRp0mv2IVtqz72v8ROib2UJQK+4JKZpFu7Ca6X8rUGy0xECYHT76mDZt3tmhWZjG456KN7LOVg0IKmLqnyffzw17Cc53X924U4TfrEvldRZfISPWxgeYAvrHRUyFdL7pfuNrqe5OjfUcQMqkLeCeFQF/p0x+jPmohk41rvaZhlHBTnHG2NbuL5ciqvxe7G6/p2GDHm8lukmwlDQrIgCIgjjgp5T4l90otXfzn26xgihIqhTrkV966nl2Vfhh8z+rM+ItlscNRL/ZGv4aHUmf2UOnKf0n/eK36GuM0V+x6Vb06nbgbUh32eRG06YZ1IV7UY6ryctf1KCDsFz7gnfuVw3+VoIPRvuFwKVWVHzvo/X3J/bhh92RiRXFxCS/V+SawnuHrf4XHO/OgF27Ue9n2voy3UtLLdLNy7SyYXxGO32x2rDlpV7zGez1nPv7MswCf6xK74WWZKUL10dd+xL4+S9gvigwqj79u42DWFyszSZYVVxrRB8NxBP72JeN3ecdThun59PFVyTUn/Pyk/pEvvUDZmpyRksBhbDJmOVHC8s8UOPX0jcaZ7B4/ZI+7ZSDqFVka+5NgHraVwCLFBJJwUf8IrrXc0lsJzrvfxQqujpA7u1VS/vpTW0866zk99FqD5Hs7Fa8f+axKEslJla0bMF118/7u5rtrJdomrTk3e3ZIzmFnwDZdq79/b8jY+Vz10PVIdK/D8y0J+bYiLgZx34lqJfTlr9GN3JPJwTcYRUkiI6uInbXI2Xeth1bc/PZwTPY1/J+4p6jt5ctnX5N37JP6HT7ZzXZX1oX62gjrrWs76HcDMgk/sLmhAHqVKslU0paiGfOjO6wfHZ35LHZIliAsiZEbO+1Fmekvro/NCBLJwvfQeWnafLLl+kOIXYoekuGPyVfy8eKt3SMYdx6BOTLtPAzRM7FATW6mhhIsiW1ft5IIhx50V1Ft5a3g2ZhZ8YZPUjleLGhH9EDqe7tY0W9B6rK0ZIPpTJ0TTF2rc5t8Fn6NH6Vr0ihMSiJ28j7qyGBT7NLPKqL5zzdj0fUNlWSBjs06BtrZxjYS4a6snIQ8KjENPCDRpxVQSH6ySWuriz9I84cWMCNdVO7ls9Guwgror7w4xQFeZmSqE2+JnZW+Nn9V4x9WICsDJMSnTsFhhZdcqOO96wqvx6K6XuZtlDTyRtHXi9+VSK5x2b8Hfmp3xQZ3XfM4KpLIbFvckMd+zdundin2pU7ugibOi/7wk/fd70w/59xm/pxt7odUKaue6aifXJa6wJl/sB8Ak9Dj4WUHF2ummfXmatCvpDhMZtgD8NiyrjD7cRV/m6rvx9KPIt3CREWnvzva2FubuYADrQp2IWyXbSQ0R2y9hZk1q97pqF1Z5hN+wHwDd37lot7OhO0UaIqbVcV+milx3Uy+mBl+PSlcK6ekAQjMsM8XOroS+DPOyd1bBOXWkWg0b0tTvf0jtPsQXhzkJKbZfs2Ndlc5u9Om8acat6QG/R51YV+3gozHvVSwyiGMCAACVNSzfjE0JCJfDDbJ9mToXnUA3pRrvH2wNcM7mpM6DhkZ/lfaFMq9kXXVFh32t6LuNYwIAAJU1LG+MfvQhqqCZK7WkKGul8yfaOxrWzuLA507nS+8SaVYyvVytdWz01EPvGX2paxpNoKeLd1PnTOsUacG/eayrUugVO2wO+wEAABCQYbHCnNYjKnCkvnDoONMBJdEv1SmKimMCAADRG5bYUm1CZ3hYt25OMR1QEjGmPMcxAQCAyhqWo0Y/jiIqcOBXmXw3aSFTAiVx2NBfw9gPAACAsAxLzEUWoT3Up2s9y3RAicR44otjAgAAlTUssdQygc5wQCZfNiZhApSJVVx6TUXHjGMCAACVNSzTxa50DpDFgJAsAbrLJ0N/Ta/omHFMAACg0oblndGXXsQFTdggtVS539fJYaYESmaWobfeYj8AAADCNCzXjb5sRFzBoTvFenqxK2mXOuA0/C6Ti9pxr4R11Q02GnrrOvYDAAAgTMNy1ujLEOLyEi1stzD9ONPihufSj7G3TWR4uI3PPNfw28cRBeuqS+wx9NZp7AcAAECYhmWr0ZcriMs7bjusofq2og3P1EruT2Ty/aNtiIJ11UVGjL5twX4AAACEaVgWGX15iri8Qz8I9Y6HXj7fnjqPWfJ736Zn7q/7zbGkzUcMrKsu89To32LsBwAAQLiGZSKjL3qXYBoi8557GfIbbdPva4jP1aStY6pZV21cV60yTSbfc6pvE9gPAACAsA3LmNEf0sD6T5b8CLeCKq6rdYa+GsN+AAAAhG1YThj92Y/IvCfrxGs2UwMVXFf7DX11AvsBAAAQtmEZMPpzDZF5zfIMuT1haqCi6+qaoa8GsB8AAABhGxatUZAVs00FeL85KHHuHEO86+qzxHsnDscEAACiMCyPjD4tR2zeknVBmYvqUMV1tdzQU4+wHwAAANUwLCeNPu1DbF4yS5qfdOndgB6mByq4rvYZeuok9gMAAKAahqXf6NMNxOYlgxnyus7UQEXX1Q1DT/VjPwAAAKphWHQn9GtGn74KO/A+MpohryGmBiq4rqYZOiqWU0IcEwAAiMawWNluNiI6r9CPsE8ZslrI9EAF19UmQz+NRiIfHBMAAIjGsOw0+nUe0XnF2gw5vWBqoKLr6g9DP/2O/cAxAQCAahmWPslOG/wW0XnF6Qw5nWNqoKLr6q1kpwnuw37gmEBLLE5aL9MAgGPiq2G5a/RtFeLzhmcZMtrE1EAF19VqQy/dxX7gmEBhZkstEkId+x1MBwCOia+GZbfRN3bj/WCBZCcpmMb0QAXX1VlDL+3GfuCYgDP6Lh9K2se6dYNjAoBj4q1hIZzLf4Yy5HOHqYEKrqseyQ7j+irxhHFVxTGZk7SrUsuk9lJq6amhHLYk7VWTdYNjAoBj4rVhib1WgO/czJDNQaYGKriuNhj6KLaaPaE7JupkPmnS7228fh1lRdIeGusGxwQAx8Rrw2Kl5RxBhF3FquWwjOmBCq6rq0Ia86o4JlmZHz8kbQavYduZn7RLDusGxwQgYr4FYFh0V2tcskMn5iDGrrE5Qy7vmBqo4LqaYzhM4xJf4VfLdnwNoP+jRv+38hq2DXXyhqUWLveP4JgAgMGXHAXhi6EdNvp4CDF2jT8zZHKZqYEKrqtDhh4ajlBOlu34EkD/x4z+7+U1bAt6KvUmdQLXpd8Ui6RWiwjHBAB+4lOOcZnpST/1CDjrdOcVYuwaWcaFC6RQxXX1SrJrl8yPTEbTc2zHxwDGMCKcmHQSLUKq966WNvl3gzgmANCMv3OMyzqP+nrZ6OcWRFk6C6RYgTndKeN0C0JdV1sM/XMlQjn15diOFwGMoV+yw/K4YzJ1Zre4fnBMACLmZo5x2exRX381+vkQUZbOtgxZPMr4e90900ulc5k6CHBdPTL0z/II5dSfYztuBjKOwzL5NF5TBi/lNSwFHBMA+InLOcbFt5Svt42+rkacpZKVXaXZ7vUQBgcCXldrDL1zO1I5bc6xHSHdM1OnVrM/rpX4EhjgmACAVxzIMS6+peNdZfT1LuIslQcZcljR8HcD6f9/gymDQNfVPUPvrIpUTvtzbMcBljLgmABAUTblGJdnHvb5Lh8JXvBZ8jO56frStKFaKXs2UwYBritrM+ROxHLKO23fyFIGHBMAKEreBUaNvZ3mWZ9XGv29j0i7blQ03n5W0o7XraE1TBcEuq6sCtW/RiynRzm2YxZLGXBMAKAVXkp4O19W9eUBRFoKeammv7ddTBUEuq4GjOdfjVhGenr11Zib5yxjwDEBgFa5mPMBcNzDPv9iGMa/hQuMZXDD4eOROHMIdV31SHY69a+pDoqV1TnyucAyBhwTAGiVvOwqvoZHUQ2+u6wVu7gaBcog5HVlJQY5FrmM8pKmbGYZA44JALSK3iGxjuU1lrvXw35rAazXGX3WcBDqZXQeDfPTGPyJtP2VOoxcdIeQ19U8yQ4peyUU37tl2Isv4t+9RMAxAYDAsO5s+FxZfYPR52uIFQDarA9jzzaVt5EVUv2S6UlbL7X7Slo/5zBLH8cEAPxgIMcxueJx3y8H6FABgJ9sCVQP+jA//6Qf+j6hd4UWpg6lfvCeS9p1qaWabuw7jgmOCQB4pLzHxY7t9vVCuaY8fpPR73dCWBEAuDEn1RnNdMmbVNfEzohhJ1561tfb4pbhLauIJ+CYAEAXOZyjtPs97vt6o99UHAcAF6yMYOuZHpkpdhjXfs/6q46GhvtqRMB2qZ14ZfX9PeLFMQEAv9CCWJ8NZXHd8/6fMvq+B/ECgMFeQ3+cZHr+ZSjnw743gDHcy+j/aAeetUOKndh0u43hmACAb5wUOzvXYo/73mMYHc0U8xviBYAmrJTsk4D7TM8Pnhv24WggYxjL6P82HBMcEwDwD72PYVVeHvG8/xoj/jaj7+PpvwcAqNcZWXfU3qAzfrDbsAuqc3sDGcdExhg6cRcRxwTHBADaQF7xrNWe93+FYXy0NgI59gFA0XSxDzJ0xWfhMnS98/besAm/BzKO5Rn9f9Kh5+GY4JgAQJt4bCiNF+L/7piV/ngU8QKA2BmmNjE9P7CSAtwNaBwHM8ZwAscExwQA/Ebzvn+QcC/CK7uM/p9BxABRc8bQD7uYnh8cN+ZJUyvPDWgsWXcQ1yHmroBjAgCF6Bd7d+V8AGOwUiAfQcQAUXLU0AsU2fuPfcY8abjsqoDGolknv2WMowdR45gAQBgM5jgnfwYwhmMSTt59AOgs1h26YabHSW9qBrP+wMaTZcuuI2ocEwAIiy1iF9W6Jf5XRNYd0i8Z7SAiBoiCQ4Ye4AS1hp4sXDP0vWZtDDH0aTRjPEOIHMcEAMJDM3G9MxSJptXsZ5oAAIJFdfgrQ8+/TtqyAMfVI9lp8BcidhwTAAgTveR4R+zQLt1pW8RUAQAEwxKphTTl6fa+QMe3VrIzTAKOCQAEjhbasjJ26QXDK0INAAAAn1EdPSrNL4XXn4YPBj7O0xljO8cSwDEBgGqgVXLP5Bi0f5gmAIDgPgy/Z6vSC/C9FRjnM6FWDY4JAETBgqSdlexK6wAAEM6Hod7FOCm1au9VsVFZmcWmsQRwTACgmuiumua8f4pjAgAQ3IfhX1LLUDWzYmMcyvj4vYP4cUwAIA40a8ux1EkBAAA/eZrq6iUVHuPNjI/fMtLE7xA7XM63NoZjAgAAAADQfjRUK6sGVxlpj3FMcEwAAAAAAGRzxofvu5Kej2OCYwIAAAAAIH9mfPhexjHBMQEAAAAAKIsXGR++ZdVlwTHBMQEAAACAyMlKE6y1t5pVsO9J2iGmDccEAAAAAKCdbMv46H2U8fd/JO1D0uYydTgmAAAAAADt4lLGR2+zU5EhPohLpwfHBAAAAABi4EHGR++Khr8bSP//G0xZqcw1HJPfmR4AAAAAqAqfMz56e+r+ZpPU6py8TdpspqxUBg3H5DTTAwAAAABVIeujd3nSZiXtuPx3GX4N01U69w0ZPWd6AAAAAKAqfBK3FLm7mKrSOeUglwsy+XQLAAAAACBIbjh8/B5gmjrOqqT1J21z0k4m7ZW411XRv9Wwri3pb+jJVi9TCgAAAAAhsdb44P2YtK1MUceZLe0vAnmeaQUAAACA0NiYtIdJm0jbX0kbFi66V5r/AxItZtXS4g1qAAABbHRFWHRNYXRoTUwAPG1hdGggeG1sbnM9Imh0dHA6Ly93d3cudzMub3JnLzE5OTgvTWF0aC9NYXRoTUwiPjxtc3R5bGUgbWF0aHNpemU9IjE2cHgiPjxtaT5EPC9taT48bW8+JiN4QTA7PC9tbz48bW8+PTwvbW8+PG1vPiYjeEEwOzwvbW8+PG1zdWJzdXA+PG1mZW5jZWQgY2xvc2U9In0iIG9wZW49InsiPjxtZmVuY2VkPjxtcm93Pjxtc3ViPjxtaT5JPC9taT48bWk+aTwvbWk+PC9tc3ViPjxtbz4sPC9tbz48bXN1Yj48bWk+QzwvbWk+PG1pPmk8L21pPjwvbXN1Yj48L21yb3c+PC9tZmVuY2VkPjwvbWZlbmNlZD48bXJvdz48bWk+aTwvbWk+PG1vPj08L21vPjxtbj4xPC9tbj48L21yb3c+PG1pPk48L21pPjwvbXN1YnN1cD48L21zdHlsZT48L21hdGg+0gEr7wAAAABJRU5ErkJggg==\&quot;,\&quot;slideId\&quot;:300,\&quot;accessibleText\&quot;:\&quot;D space equals space open curly brackets open parentheses I subscript i comma C subscript i close parentheses close curly brackets subscript i equals 1 end subscript superscript N\&quot;,\&quot;imageHeight\&quot;:19.35135135135135},{\&quot;mathml\&quot;:\&quot;&lt;math style=\\\&quot;font-family:stix;font-size:16px;\\\&quot; xmlns=\\\&quot;http://www.w3.org/1998/Math/MathML\\\&quot;&gt;&lt;mstyle mathsize=\\\&quot;16px\\\&quot;&gt;&lt;msub&gt;&lt;mi&gt;C&lt;/mi&gt;&lt;mi&gt;i&lt;/mi&gt;&lt;/msub&gt;&lt;mo&gt;=&lt;/mo&gt;&lt;mo&gt;&amp;#xA0;&lt;/mo&gt;&lt;mfenced open=\\\&quot;{\\\&quot; close=\\\&quot;}\\\&quot;&gt;&lt;mrow&gt;&lt;msub&gt;&lt;mi&gt;c&lt;/mi&gt;&lt;mrow&gt;&lt;mi&gt;i&lt;/mi&gt;&lt;mn&gt;1&lt;/mn&gt;&lt;/mrow&gt;&lt;/msub&gt;&lt;mo&gt;,&lt;/mo&gt;&lt;mo&gt;&amp;#xA0;&lt;/mo&gt;&lt;msub&gt;&lt;mi&gt;c&lt;/mi&gt;&lt;mrow&gt;&lt;mi&gt;i&lt;/mi&gt;&lt;mn&gt;2&lt;/mn&gt;&lt;/mrow&gt;&lt;/msub&gt;&lt;mo&gt;,&lt;/mo&gt;&lt;mo&gt;&amp;#xA0;&lt;/mo&gt;&lt;mo&gt;.&lt;/mo&gt;&lt;mo&gt;.&lt;/mo&gt;&lt;mo&gt;.&lt;/mo&gt;&lt;mo&gt;&amp;#xA0;&lt;/mo&gt;&lt;msub&gt;&lt;mi&gt;c&lt;/mi&gt;&lt;mrow&gt;&lt;mi&gt;i&lt;/mi&gt;&lt;mi&gt;m&lt;/mi&gt;&lt;/mrow&gt;&lt;/msub&gt;&lt;/mrow&gt;&lt;/mfenced&gt;&lt;/mstyle&gt;&lt;/math&gt;\&quot;,\&quot;base64Image\&quot;:\&quot;iVBORw0KGgoAAAANSUhEUgAAA9kAAAClCAYAAABIvD7NAAAACXBIWXMAAA7EAAAOxAGVKw4bAAAABGJhU0UAAABkivs33wAAHgxJREFUeNrt3Q/kVtf/APDjI0kmkiRJzGRmEplJMpFMksQkMzNjMpkkMpNJRpJJMmZmksRkkslIJjMTk8lMIpnJJJIkH4n97vk+9/Pr2WfP/fM8n/s8z733eb04vt+1dj/nc8657+e873POuSEA9PZqUo4k5YamAABgjG6k89JXNQXQNIuSsi8NZP90FQAAGJfueemNdL66SLMAdbYqKSeS8mRWEJNkAwBQpyR7psR56/GkrNQ8QJ0sTcrJpDzLCF6SbAAA6phkz5Q4j/08KUs0EzBue5PysCBonU3KOk0FAMAYxfnouYJ564OkfKCpgHFYnpSrBUHqSlJe0VQAANTIK+k8NW8eezkpyzQVMCqbknIv5D8B3KWZAACosd3pvDVrThvnuxs0EzCKYJS39/paUlZoJgAAGmBlOn/NmttOJ2W7ZgKG5Z2Qv6zmQlIWaCYAABokzl8vFsxzd2gmoGrbCgLPeU0EAEBDTYXOF0Z5p49v0kxAVV5KyqOcoBMPQJunmQAAaLD4jfZPIf/cIe/TBuYsPtW7EfIPhHDyIgAAbbAs5B/w+7MmAubq42B/CgAAk+OtgvnvXk0EDCo+yXucE2AuaSIAAFrocshfNr5IEwGDOB7yn+Kt1UQAALTQ2oJ58BFNBPRraei8FzArsFzRRAAAtNiVnLlwPBT4BU0E9OPTkP/0bpcmAgCgxYr2Zh/QREBZ8UTxvFMVn6R/BwAA2iq+ojZvZecdTQSUtTPkP7U7p4kAAJgA5wrmxVs0EVDGhYJg8rYmAgBgAuwumBef0URAkYVJeZoTSJ4lZbFmAgBgAiwuSLLjcvJ5mgnIs6sgkFzTRAAATJBfC+bHOzQRkOebgiByTBMBADBBjhfMj7/QRECePwuCyDZNBADABNleMD++qYmALEsKAkjcj71AMwEAMEEWFsyRY1mkmYBedgRP6QAAYLabwWpPYAAHCoLHWU0EAMAEKnpf9n5NBPRyuiB4HNREAABMoIMF8+TTmgjo5WLwegIAAJitaFvlRU0E9HKrIHhs0kQAAEygNwrmybc0EdDL44LgsVATAQAwgYpOGH+oiYBepguCx5QmAgBgAk0VzJOnNRHQy7OC4AEAAJMqb578VPMA/QYOSTYAAObK5sqAwAEAAObKVYqb1Lcm5UDovL/s+6TcD51Dnmb2oMb/fZKUB0n5JSnnk3IyKbuTsrqPn/Vmev1TxiACBwAAmCu3xZqkHE4T5mclGqSo/J2UL5KyMednLkvKn+nfP2cMInAAAIC5cpMtTsr+pNyoIKnOKzGR/iop74TOS8l3pgn9va6/c9AYROAAAABz5SZalZQToXOi2z81KduMQQQOAAAwV26SpaGz97mf5eDX0/9mV1LWh85+7W7xnzcnZU9SLobBl5ovNQYROAAAwFy5CeKLwONy7MclE964fPyjpCwfMJE/Ep4fkFamPDL+EDgAAMBcuQnWJeX3ksnujyH/oLJ+vJiUayV/7kXjD4EDAADMlesuHi5WZvn2H6Gz5Ltq89MEuujne30XAgcAAJgr19aKpPxc4peKCfih0FlOPizzknK1oB67jD8EDgAAMFeuo03h36/Gynut1roR1Sm+D/tBTl3WGn8IHAAAYK5cN++FcsvDfwidd2SP0vsZdYmvEZsy/hA4AADAXLlOPg3lDhn7eox1vBl6vyIMBA4AADBXro1jJRPsE2Ou554edTpt7CFwAACAuXJdHC+ZYNfhBO+FobM8vLteHxp7CBwAAGCuXAf7SibY52pU53Oz6rbV2EPgAAAAc+Vxe6tkgn0tKQtqVO/3ZtVvvrGHwAEAAObK47QmKU9KVDq+NmtFzeq+uqt+fxt3CBwAAGCuPE6LknInlPsWe0dNG3s6rd954w6BAwAAzJXH6duSCfbZGjf2j2kdPzPuEDgAAMBceVzK7sN+mJQlNW7ss6He37SDJBsAAFo+V45J8/2SSfb+BjT4spo/CABJNgAAtHiu/GXJBDvu157SnyBwVOTlpLyblG+S8n3oPOyLBy/Gd97H8xXiAYsXknI4Ka8aEhj3AOKleEkT5sprSibYsbyvL0HgmKP4FoCjofwhi93lalLWGhoY9wDipXhprlznufKVkoP2r+BbbBA4Brc+KT/0+D3i6/ZOJWVn6Gz1mIkz8T3325JyY9bff5aUDwwPjHsA8VK8NFeu41x5fSj/ZOigfgSBYwAvhc5Srtn1v5mUt0Pxw7tlGb//u4YIxj2AeClemivXba58qWSCHfc9LNWPIHD0KR6UOB3++4T5k1B+ZczqjN8/7slaYZhg3AOIl+KluXJd5sovh/LfYn+nD2tnc+h/n0pTy3cCR+OS7Hi6f6+tKPeSsmGAD+CsNjgmFGDcA4iX4qW5cl3myif6SHJ26kNJtiRb4CgpHjjyZ+i9p2r1ANf7MacNfhcKMO4BxEvx0ly5DnPluPziYckEJy7hmKcPJdmSbIGjhC1JedSjrvHP1g1wvfik+1lBfALjHkC8FC/Nlcc+V97eR4JzXv9JsiXZAkfJuPI0o67bBrzm7oI2eCIUYNwDiJfipblyHebKZ/pIcByBL8mWZAscRbaG7CfJR+dw3XcK2uCSUIBxDyBeipfmynWYK5ddKh7LK/pPki3Jrl3geFqjesYDSp5k1PO3UP500F5WhfxlYK8LBRj3AOKleDmRntUpyX6tj+Tmsb6TZEuyx2JBQZv8XZN6xg+3+xl1jIFvTQU/42DovcfqHWEA4x5AvBQvJ9ZfBfPlJaOszF7JDdTetlD/sxLmh84T6Kw6nqzwZ8Wn4F8l5WxSDqUf2mDcA4iX4uXkOl8wX942ysqc6yPJPqrvYCyOFdybH9agjqdC/iqYJbqRFjLuAcRL6mFPwXz5xCgr80cfSfYufQcjF/cm5S1/ifuxl465jpsKYscR3UgLGfcA4iX1sSh0tgZkjbN7YW57/vuavBdtEO8um/UdjNx7oUZP5XqIy79u1/whABj3AOIl7Xe8YN68dxSVWB76O3BqoX6DkYoHnv2Zc08+rMEH0ycFceNr3UgLGfcA4iX1szhkH643c1jwomFX4s0+Euxn+gxG7mTBffluDQLZo4I6rteNtPAD3LgHEC+pp7cKxtw3w67A9uD1XVBXRffnmRrUsejp9G3dSAsZ9wDiJfX2RcHYG+or3Xb1kWTf01cwMutC/pPfn0NnKfk4TaVxIS9ufK4raRnjHkC8pBnj73LO2IsHpG0Y1g9/u48k+7K+gpFYXfChdD10ll+NW5mVMFt0Jy1j3AOIlzTDC0n5KWf8PQidL7Yqt7uPJPt7/QRDt6Ygwf6lJgl29G1BzIinhU7pUlrGuAcQL2lWon21INF+veofWrQpXJINo7MpvdHz7sG6nPA/lX445sWMH3UpLWPcA4iXNE/cYpn30Cdu0dxa5Q/c1keSfV3/wNDEd/blvbP+sxo+ECiKGV/pVlrGuAcQL2muQwVj8mBVP2h9H0n2A/0ClYvv6TuXc9/F9/xtr2G9Py4RM97RvbSMcQ8gXtJsm0P+1swLoYKtmfP7SLKf6JPaD5h/JqR815I+25iUP3N+zx+SsqymdT9Xop+2ui1pGeMeQLyk+ZYm5VLO2PwrKW/M9Yc87CO5ma9PJNmS7Eq8WHDv/R7qs/+6l19K9NOLbktaxrgHEC9ph7hP+0bI36f90lx+wHd9JDcb9IckW5JdmZUh/7TDW0l5raZ1f1Sinxa4LWkZ4x5AvKT51qTz7Ly3+ayc6w852Edys1ufSLIl2ZU7nPO7xsPQ9tWwzs9K9BO0jXEPIF7SbB+FER02vK6P5OZr/SLJlmQPRTzpP++pb9zbVKcnvj48MWk07gHES5oizqPPhvzl4ZUfNnynZHJzq8YNFzew75JkS7IbLC5d+Tvn9/45Hed1MO3Dkwlk3AOIlzTPknQenTUW4/x77TB+8KFQPsF5paYJ9h9p/Y5LsiXZDRb3f+SdOH4zKctrUM8yBybOE9NpGeMeQLykWZZ35Ym9Spx3rxrWD4+vCXpaMsE5XsOGu9lVv/eNJRpuRVLuFiTa4/5G+0qJWPGqrqRljHsA8ZLmiPPlvAPO7qbz7qE6WTLJjk+mXqhJw8Vj1f/qqtvHxhItsTopD3Luw+tjvg/PlIgVO4fwc+PvHE98/Dw4lRTjHkC8FC/JHgu/5oy/OM8eyQrt+G12meP2Y/m0Bg23cVYSctRYomW2hPoum3+vRJw4MYRgOfPKsx8Nj/9YHUbz4GVPUi6nnxdP0/+N/7x3AiY0xv3kmuRxP4j4zdCp0FmGGffm3k/Kl6Ee70VWN/GSyVD0muo3R1mZvSWT7Ol0QjcucUl496mFx40jWup4wb24Z0z1erFEnLhT4c9bHJ4fWBGvu8TQ+H9L0klZjInvDPHnxCVX1wr6PC67eqPFbW3cj9bLofOa0fOhs9zvSZrgTqdJbmybb0Ln9aIvGPe1sSFkr8SK/bZZ3RpXN/GSptkTarj9ucweilh+C6NfrrowdF4jVrdv1WFYFoT80//jB++4DkK7ViJObK3g58RVNtfDiJf2NMC8NAHpPlxmmEn25ZKfDTEJ2tLidjfuh29LyD8FNmvcfRGq31tn3Pdnecjf6jTzufWiujWmbuIlTYxDjwoe7oxlBVJ8avtnyQ+VS0mZP6J6xfd5z964/mHNOzm25beh8/T9dpjsV4wxuHcK7sNTY6rX2yVixB9hbqeHvh6eHwIX76ON7vX/2Znx8GVYSfZrfSY8D8IIDhIx7ls37hen15vL2yceh+pW+Bj3/TtVsq1Oq1tj6iZeygnaFofeHWfl4pOyeyVv+J/CcE86jh+6J8J/n+ZtrXkHT4XnT9W6y25jnwHG0l8h/xuUcZ02/nuJGPHVgNf+JDzfFhKXh25xr//vYWPeN3zDSrLL7K2rqt+bwLivftzPflPIXMuXxv1Y3C3ZTk/UrTF1Ey/lBE2yJOS/Metu2h9jtbpgYt9d7g3hiUxcih6XQs5ePhM/hF9qQCdnfTjH38chKfTraME9OK5VHevCv89HyCrx6e2iktfcEf79PsP4UG3ThN/r8duxb0q087CS7D2h/2TjaYtjnXFf7biPDwlvV5hgV7XKx7jv39M+2mq+ujWibuKlnKBJiuL253WpaPzg+6mPG/96Osmby7KP9aHzOrHHGR+YTRmM53La6S33AH3aVnDvnR9j3d4P5R/GHQmdpVzzZsWZ+Pt9Fv67BDpuXVkzwfd6jHfx3IknJdt4WEn2rgGTnG0tvieN++rG/ZVQfYJdxbJA475/D0q2UUy6ptStEXUTL+UETXK+SfF5Kp3kPQvlP2Cm0ydSH4XOsu6VPRLv+M8vp/9+bzoA74fs/RobG9bJ3+e0z173AAMkW3n33N9jrt8g3/gUlQthfMvg63Cvxyffd9PYuCmNxXEVz60xJNlx+dXjESc4TWDcz33c7+vx3/+a/nncazl/VhyMc4H9If/dp93lYRj8lGHjvn/flGyjy+rWmLqJl3KCJilahV3LU+djQnwpDO9pc9YTrX0NfWp31lMrKla0RHHc4its7lRw38cAuXvC7/W4nzS+37HXCam7xpBkh7RPnvXZlwcm4L407gcf9/FE4EezPvO391GH+PCpzD7uI8b9yMQHgUUrb2J7rlW3xtRNvJQTNElRvK61uLfi2wE+dPop8UMz7jGd3+BO3pITGOy/oOokuy6BI96z8VumPwe47+PhKPGJ7jz3eu6T1sVjSrJDmvR/mcbo6RJ9+t6E3JvG/WDj/vPw78NoVg1Qj3h+S9EXAHGV3JRxPzJvhuwVADGR3KlujaubeCknMFceoaVpIvxD6O/AhqxyK/3Afa1FHf3xrIcRt4N39zE5gSMu9TwUOvtjbqWTh+m0xP//W+gshd7Xgvti1Pf6uJLsPFPhv/vOJvEJvXFfPjmeSVjj/87lG7o4SS1aPv6GcT9SL6YPJu6l/Rv/N54g/ZK6NbZu4qWcwFx5TJOruGwr7reI7/C7GDpPfB913SyxxCdx8XCHK+lNE09Mjk/mlre4s+NyuO3pB/yUsY/A4V5vaZIdwn/f6b7asDDuM3zUNU4OVlCPl0P+CrsDxj0gJzBXBhA4aFqS3f2qub90EzmuhucHm1Y12cw7POq0cQ9grgwgcNC0JPvnrroc001kWNQ1TnZUeN3NYTyvOTTuAcyVAYEDSXbl1oZ/n4K7SjeRYWc6Tn6r+LpTIXvJ+HnjHsBcGUDgoElJ9o9d9Tihi8hxIgzvfdJ/ZNwbZ417AHNlAIGDpiTZ+8O/33W8WBeRI47T+M3yMA7+uZhxbxwz7gHMlQEEDpqQZG+bVYfNuocx+i7j3njLuAcwVwYQOKh7kv1m6Lyacebnf6xrGLPvM+6NFcY9gLkyzTc/dJ5svx86rxXxIYzA4V5vU5Id99N2HzJlP6pxXwfXetwXvxn3QEvi5fLQeSvDZ6GzciduVZlX8N/ErTkfJOVSUh4l5WnovG7wVOi8u7sfcRXPua7r3Euvs8RcmSrFQRtPEt2aTm5PpgP+7x6dKslG4HCvtyHJnkp//+6fe8QQMe5rUufpHnXbb9wDDYyX8XrxbQzH0ms97nGtywXXiPW5kzNvuFsy0X49dB5YZl0nHjq5yFyZKvxQoiO7yzpNhsDhXm94kr06Kde7fl58kr3bEDHua/IZt6RHveI3LUuNe6Ah8XJN6Hzj/KTktQ7kXOtEyWucKvj9Pi15nTo8eDRXboF4g8R9WXHZxNtJOZPTofc1FwKHe70FSfa+rp8V976uMDyM+xp9xu3sUbeTxj3QoHgZk+zTaYnLsm8WzP1e7XGNhWmiXjbpv5dRl7gM/UIf17llrsyw/JjRoec0DQKHe70FSXZcDvdtUjYZAsZ9DT/jvgr//RZ7hXEPNDxeft5HcrwgKVfTfx/Pj4h7t19K49iRjOs87XGduI+8+xv6mPSvTf/dB31cx1yZSmSdampZGQKHe70NSTbGfV0/46bSCWd3vQ7rMqAF8XJnxrVO94iDM4lx/Fb5lR7/vtd1HvX4mRe6EvnNJechT8yVGZas/RNLNA0Ch3tdko1xPzTbZ9UpHvSzQJcBLYiXH2Zca9esv/dN+ufxW/TFPa4zP+M6F2f9vWPpn8el6it7XCcrWf+tBu1urtxCazI687qmQeBwr0uyMe6H6uqser2hy4CWxMtee7yfzUqkZ86OuJQm071szajXoa6/szv9s99D9qGRr2dc5wtzZYbhQEZnfqZpEDjc65JsjPuhWT+rTsd1F9CieNnr1Vm/dP37jemf/RzyV/B8klGvmfMm4psU4tLxuBIo77VeH2VcZ4e5MsPwY8HABYHDvS7Jxriv3vVZE895ugtoSbyM8exZyH5dVvy2Ob6LOy7tXlxwrfOh9z7quPx7fprMP0jKywXX6XXi+NOaxF5z5ZZZlHEDzAxcEDjc65JsjPvqdZ9yGw/oWaa7gBbFyzczPu9ntsR8nybGL5a41uOQfdr58fSf3yy4xlSaUM++zhVzZYZhV0ZHfqdpEDjc65JsjPuhiAfyPOqawL6mq4CWxctDOQn7nvSft5S4ztqMesX3em8I5Zezb864zkFzZYbhXEZH7tE0CBzudUk2xn3l4gTzl666bNdNQAvj5aXQ+9vnVaHzkPFoyevsDb2XeMfVP7eT8mso90378Yzfb525MsP4oH+U0ZGrNA8Ch3tdko1xX7nPu+rxrm4CWhgvs5Zmx20yl0PnPIqyS9B77ceOr+46ETrLyMvWr9chbPfNlRmGNzI68ZamQeBwr0uyMe4r93ZXPfbrIqCl8XJjxvUOp8n36j6S9V77sb9I//f9ktdZllGf0+bKDEPWsomTmgaBw70uyca4r1TcO/ika6IJ0NZ4+WmPaz0MnYPODvVxnV7vtY6Hs8Vl4j/1cZ3dGb/fLnNlhuH3jE60PwyBw70uyca4r058rcz99Oef0jVAy+Pl1YzrxeS4n9dlZb0fOybar/Rxnaz95kvMlanayowOrMu74pBk0857XZLNpI37FUm5m/78M7oGaHm8XBh6vwps5kTwflzJuM5XfV7nfo9rXDdXZhj2ZHTgZU2DwOFel2Rj3Fci7gO8E54f1APQ9nj5Vqhmf/e8jGQ9/lk/h7Gty6jPZzXrB3PllriY0YEHNA0Ch3tdko1xP2dxGeKN9OdeCVaJAZMRL7/OuN7ePq+zI+M65/q8zscZ13nDXJmqxQ/6pxkd+KrmQeBwr0uyMe7nZFFSrqU/8+ekvKBbgAmJl3/3uNZ0Uhb0eZ1TGfXa0Od1ei05j4dQTtWsL8yVWyDrydA9TYPA4V6XZGPcz0mcSM4c+hPfy7pYlwATEi9fy7je1wNc61YY3pLz8+bKDMNXof7vikOSTTvvdUk2bR73cUL3Q/rz4l7spRVfPy6T3KSLgZrGy8MZ1+s3bq3OuM6hPq+T9RBhj7kyw3Ar1P9dcbTLM4HDvS7JZgLG/YX0Z8XTxFdUfO3302uv1sVATePl9VDNt+L7MurVb/zLWnK+qoZ9kTdPfmqo1l/WMf0xCeq1pC3uVzio2Zij6YLgMaWJJuZel2TT1nF/tmtCWXUiHPdGxj2EP+lioKbxcnnG9U4NULde+6h/q+ghwu2MvxtXHp0M/e8dH0WSPW241t/ujM77JePvf5mUB6HzGhIY1KOC4LFQE03MvS7Jpo3j/sv05zwMndfFVOmV8Pwgofd1MVDTePlBxvU291mvrH3UR/q8zoqM+nzR4+/OD51DKu+NKeeZXzBPfmi41t83GZ3X68nUHpNfKvJHQfCwx3Ay7vUpSTYtHPfHw/PTajdWOOGKr5c5Fp6vBIrXX6CLgZrGyws9rvUo9L9aMWsf9fo+r/NOxnV29vi7Z9J/t21MfbG4YJ58y3Ctv58yOm/2k/dt6Z9f0GRU4GJB8NihiSbiXl+WMwbe1WU0cNx/GooPq6mqfKl7gZrGy6xXgZ0ZoF5f9rjO4wGucyaU29f9Wfrnx8fYF1sK4v9Fw7X+HofiPbHb0xslLk9bosmowOmC4HFAE03Evb4rZwwc12U0bNx/NMIEe5BvcQBGFS+3h+q+ROm1j/rcANe5WeL3m3lQennMfbGjIP57A1QDZHXemqQsCp39DjOHHmzUXFRkf0HwOKuJJuJev5pTr5u6jAaN+3dHnGD/rmuBGsfLXt8+x+R8fp91eimjTu8N8PtlvdkmrqpblSbu8Z+vp7/vOO0r+AzYb7jWX9EBVDPF4SpUabsJ5MTf68dK1CUeRuKkeeo+7neOOME2wQLqHi/v9vjvLg1Qp6zD01YOcK3pEr/bjdA5VXzcilZ8bjVc6++CD3PGoOhAh/i0cZ5mas29Hpe1xv1FcfnT0aTc6SOZiH/3eJrIxGvEp+cv6E5qMu7jROfpiBPsZzWZBALiZS9rMv7bPQPU6buMecEgfi343eKe9Lpsi/2loK6LDNf6eyPkHw//liZiSG4HT+km4V5fMoQk45TupCbj/nIY/bfYDiAF6hwvPwnVfPscV7I9CdXtR85agh0fXB4O9Vk5F+uR9/DWdroGicnMz+lAjiU+6fk0OOSM4fq6YCJ5RBO518G4BxAvKxJPDo/v9p5Ok9W4dW1Vzeq4IRRvpQPIVHRy4lVNBADABCk6HNhrboFcWe9Q7F6+Y+8tAACT4lLO3Hg6OLMIKOHbkP+0bqcmAgBgAhR9AeX92EAp2wqS7DOaCACACVD0SsjNmggoI56g+FfIP83Se5IBAGi7szlz4tuaB+jHxyH/qd0WTQQAQIstDPlLxfdpIqAfi5LyOCeofKeJAABosT05c+H7wWHAwACOhvxTxldrIgAAWupmzlz4kOYBBrEkKY9ygstZTQQAQAt9kDMH/jv4FhuYg/0hf2/2Bk0EAECLLA2d5eBZ8993NREwV9dygsyt4EkeAADtcSFn7ntF8wBVWJWUB8EhaAAAtNuRnDnvvaQs00RAVbaE/GXjpzQRAAAN9lHOXPdJUtZrIqBquwoS7a80EQAADXQ4Z44b35W9RRMBw7IzDTRZQehSUhZrJgAAGmBRUs7nzG3jm3Y2aSZg2OKJ4vdygtHd4GkfAAD1Fuerd3LmtH8m5VXNBIxKPPThcshfPh6fCr6kqQAAqJGXQ+fg3qJ5rNWZwFh8EPJPHn+WlDNJWaepAAAYozgfPZfOT/NWZO7SVMC4LUnK5wUB6x/NBADAGOXNU+Pp4fHwsxc0E1AnK5NyIg1SkmwAAOqeZMeDzY4mZanmAeosPgGM7xm8IckGAKCGSfavSdmTlIWaBWiaeCLj4TThBgCAcbmRzktfbkJl/w+CuKYRLOqx6AAAAdR0RVh0TWF0aE1MADxtYXRoIHhtbG5zPSJodHRwOi8vd3d3LnczLm9yZy8xOTk4L01hdGgvTWF0aE1MIj48bXN0eWxlIG1hdGhzaXplPSIxNnB4Ij48bXN1Yj48bWk+QzwvbWk+PG1pPmk8L21pPjwvbXN1Yj48bW8+PTwvbW8+PG1vPiYjeEEwOzwvbW8+PG1mZW5jZWQgY2xvc2U9In0iIG9wZW49InsiPjxtcm93Pjxtc3ViPjxtaT5jPC9taT48bXJvdz48bWk+aTwvbWk+PG1uPjE8L21uPjwvbXJvdz48L21zdWI+PG1vPiw8L21vPjxtbz4mI3hBMDs8L21vPjxtc3ViPjxtaT5jPC9taT48bXJvdz48bWk+aTwvbWk+PG1uPjI8L21uPjwvbXJvdz48L21zdWI+PG1vPiw8L21vPjxtbz4mI3hBMDs8L21vPjxtbz4uPC9tbz48bW8+LjwvbW8+PG1vPi48L21vPjxtbz4mI3hBMDs8L21vPjxtc3ViPjxtaT5jPC9taT48bXJvdz48bWk+aTwvbWk+PG1pPm08L21pPjwvbXJvdz48L21zdWI+PC9tcm93PjwvbWZlbmNlZD48L21zdHlsZT48L21hdGg+Nx76FQAAAABJRU5ErkJggg==\&quot;,\&quot;slideId\&quot;:300,\&quot;accessibleText\&quot;:\&quot;C subscript i equals space open curly brackets c subscript i 1 end subscript comma space c subscript i 2 end subscript comma space... space c subscript i m end subscript close curly brackets\&quot;,\&quot;imageHeight\&quot;:17.83783783783784},{\&quot;mathml\&quot;:\&quot;&lt;math style=\\\&quot;font-family:stix;font-size:16px;\\\&quot; xmlns=\\\&quot;http://www.w3.org/1998/Math/MathML\\\&quot;&gt;&lt;mstyle mathsize=\\\&quot;16px\\\&quot;&gt;&lt;mo&gt;&amp;#x2208;&lt;/mo&gt;&lt;/mstyle&gt;&lt;/math&gt;\&quot;,\&quot;base64Image\&quot;:\&quot;iVBORw0KGgoAAAANSUhEUgAAAG4AAAA4CAYAAAAcjM0RAAAACXBIWXMAAA7EAAAOxAGVKw4bAAAABGJhU0UAAAA1lpdWvQAAAkNJREFUeNrtnK9LQ1EYhg8LIiI2kQWxGEREhGEQsckwyYpBRGwiYxhkYJJhNwwRi8EgMjANGWJZEIPYREyCiBhEhCEiYwxhfh+7dfecGXbf494H3n/gfXZ37rnnhzGYxCRJSVZyIrmQVCRVSU3SiCAHhrSUtSwpSuoRyaG4NhiQ5CQfgLIorgWZ4C+w4UEoThiV3HoijOICUpIvz6R1vbgtD4V1vbjdP5T1LjmVrEjmJH0cZTrLdpvCLiULrC1altoQpi8s06wseiaCrx02Yfo1ZJN1YdAreXSQ9iqZYl047DlIu5fEWRUOkw7S7iSDrAqLskXai2SINWExa5H2HTyRBIySRdwGK8Jj2CLtmhX5+YVknBVhErZUU2A9mPRbnrYEK8IkZZloE1DClm1yrAeXQoi4GdaDy1ULabrVLsZ6cPk0/m5L6OqtCzWK85M6xVEcxXWQKsX5SYXi/KRMcf9rAv7GmRI2uZBf6wjrwSXsI3OG9eCiyzo/LcTdsB5srkOeOm4tByYbIq7EenCJh/xdauZZkX/TAs1zMBYSQBKWiewZK8Ll3CKPWxlAGbOMdZo0a8LE5cz3DmvCQ/eZ3DnIOzbNQ5AECL2IxmW558HwBA8cSeO2bKJjYt7wsCMUa8Z93UtX0vdN8+A/AWDdtL94qYf/D03zyg3dVNvDGqNB76P0dVNR11/CpkeN3yjOT/QFpEhx/rIoeaI4fyfqaeN2CxHFgaJXGx4ZzPuZKc4R/ZKyGojU8VDX8vSOlFpEySOV8wtYngTUx7v5LwAAAHF0RVh0TWF0aE1MADxtYXRoIHhtbG5zPSJodHRwOi8vd3d3LnczLm9yZy8xOTk4L01hdGgvTWF0aE1MIj48bXN0eWxlIG1hdGhzaXplPSIxNnB4Ij48bW8+JiN4MjIwODs8L21vPjwvbXN0eWxlPjwvbWF0aD4s49PSAAAAAElFTkSuQmCC\&quot;,\&quot;slideId\&quot;:300,\&quot;accessibleText\&quot;:\&quot;element of\&quot;,\&quot;imageHeight\&quot;:6.054054054054054},{\&quot;mathml\&quot;:\&quot;&lt;math style=\\\&quot;font-family:stix;font-size:16px;\\\&quot; xmlns=\\\&quot;http://www.w3.org/1998/Math/MathML\\\&quot;&gt;&lt;mstyle mathsize=\\\&quot;16px\\\&quot;&gt;&lt;msub&gt;&lt;mi&gt;I&lt;/mi&gt;&lt;mi&gt;i&lt;/mi&gt;&lt;/msub&gt;&lt;mo&gt;&amp;#xA0;&lt;/mo&gt;&lt;mo&gt;&amp;#x2208;&lt;/mo&gt;&lt;mi&gt;F&lt;/mi&gt;&lt;mo&gt;&amp;#xA0;&lt;/mo&gt;&lt;mo&gt;=&lt;/mo&gt;&lt;mo&gt;&amp;#xA0;&lt;/mo&gt;&lt;msup&gt;&lt;mi&gt;R&lt;/mi&gt;&lt;mi&gt;d&lt;/mi&gt;&lt;/msup&gt;&lt;/mstyle&gt;&lt;/math&gt;\&quot;,\&quot;base64Image\&quot;:\&quot;iVBORw0KGgoAAAANSUhEUgAAAhMAAAB8CAYAAADTnjKCAAAACXBIWXMAAA7EAAAOxAGVKw4bAAAABGJhU0UAAABR3Ejz/AAAEddJREFUeNrt3Q+EFesbwPFHVnIlkiQrkSRJLrmuJCuSrKwVa60kiSRJrkiurCSSJCtxrSRZS5KsJJIkySVJkixJkqxlJWtlxf3N8zuzu6dt3jnPzHnnzznn++H14/62M2eemXfOMzPv+7wiAAAAyS0kBAAAwGJB0NYHrTtoZ4J2K2ifgvZf0P4kPAAAoFpH0K4GbShoI0EbD9qPMHGY36bCRAMAAGDWQNAmwkThvxpthHABAIA4OibiYEwycZwQAQAAixeOZGIzoQEAABbPIxKJScICAACsvkckE7cICwAAsFgv0a84DhMaAABgcciRTGwgNAAAwOJ2RCIxTlgAAICFFqSKqjcxTGgAAIDFNol+xXGA0AAAAIt+RzKxitAAAACLpxGJxChhAQAAFr9J9AJfA7431Cm1FwGpt+3jeKJJ7cih/+TR+jiUyNm9HM5r/RHVQk06+FAXvXoslUGHF4LWE7S1LRDnPY7YdPve0CapLFGqB/ar5wOp66TfCdpW+g2aVHt4YboRnuvvxb3Mb5nbRg4lcnYq/HGfKvjc19+pf6QySLEZDUbs87RUFv/K/OJ4ImhjKQ+MXkyPBG0FfQUtqi1oXUF72SCJxBSHDAVbFj4peFpwX3gtzfckfTRiPx/n+QWWB+1dwgPxQCrvZwCILArax4R96EnQeqXy+LWtxucvDPvb0qB1SOWVpV6QtTzutaA9Cu9ALP0WKIsrKZKAZ2ESsFoqNRUk/N9lYb84Gf6N9fNeSbmf1ulTlIthUvAt7OdTYZ/vqvq71Y79O5n3F+5JEPwv4YEDMOdmgj40mMH29YK6O7zouLZ7gcOEEvkt/IG09pvTCT5b16cYMX6ujrXYX6K4aF8+4njSML8dC//NQcf//2feX35xggN6kj4A/OKasf/oncWSjL/LPse293CYUDJ3EzyRSKNPbE/tqn+Yi9QZkUS8CpOF9vBv9Allf9X1RGtIDEfsz0QRO7BU7CNmeSoB/GrI2Ifu5PR9TkVsm/FNaNRk4ngd29iV4Ga5q6A46A399Xnf5ZvEj+s4VBWbqCc8hZTQtk4bvce5D0SyTn/LaxngRfPuyMY4RCiht8Z+s77O7fQbtzNewA3zOvl13OKn8L/Xok8xPjj2ZW8RB/RoyS6EQKOxTrdeneN3qn5nfItDhJLRgceW6dUfPW3LOkj6Yo4x0AGWE/O2r4l/u/Hf34jZj/YiDuptY5Cp7w38aqWx/+Rd1rZ6HAdjnVA224395pqn7Z0ybm9ScqjNIJVCePNrb+hg0M0JPmPQsQ9vijigC8Lg1QrwG859IFKv8SI1kPP3qp5618lhQsn8bew3vio4rhP72InujPd9m0QX8TqU8HOuO77/5SIO6DZjcC9z7gM1nwDEtd05f68TMjdweiGHCSXzUGyD/n3WNJqU4n/vNsivrza03U3xWbdKcq35vzPG4O7i3C89fcq0M/wR0boH98OTVjPg71JMpbkrLRD3z2KbEtqW8/e6KjxVRDm1iW3K5pMCEhhttzPab505+V6ip3GmmW31oCTXmv+zVAublrlqYyhfAtEXZrXW+dQkE/6sl/LOhJoZnHWTboKS6RL/haos7hTcX11TYY+m/LyoKaEPizigi8U2mnaEc790tPCRTncal3KvB9HsycQxyX6efFozA6sP0F1QMgPGfuO7gmORyYSrSuXblJ+3zPF5J4o4oHuMgT3CuV8qmsVOSGMsLtXsyYS1ZO+GAp9ctdFlUDKW9aCyqOBorQfju7iczvhyTR9PW5nW9fu9uYgDah04tp5zvxR0Uah/pbGWvG7mZML63vcjpy4wq9147ciiguMH47avet6uqx7E6zo+87JEF90qhKWIxwfO/VLQqUpJFsUhmcietUzvNU5fYNZBY7/xXcHRWiRLW4/H7W6M2c5Bz093ChkfZZ1ze5Vzv3B/NWAS0QrJxCUpx5x1oJFYiyT6LmttTf59r0Hl2l997ZF2yrZr4HdfEQf0CBfChmCduju/HOtQmNlrHZHfCGMm3hgvTIs8bU8HTGuBrKWEHg3KWiTxVQbbHjRePx943ObqjG7Uz+SUgJlYRrVOC8VuinQyYRLxQKgHkhdrCe3HHrc5UzGQ1yZoVNYiiec9b1cT8Cnjtnd43O7ZDLajCVnUEIWXRWWHliJGjzj3C9OTIInQQZl/ELJcHTAeG19rYuhTiZkZPJTGRqOyPmnd4Xm7F43bfeZ5u64Bn1OSvnaTaxbHhSIOqHWBFRYHKsZGYxatCeExwlWIYWMf8jVNa+YOZ1IoIIfG9dzQZ6Y8n+Naq8Iy8FL/xucU7t8lm5kqL3JKwEzOGS+EGzn3c6fv10cNx+ZTeLIif3qhs8ys8TVNa43MPUkcIvxoUEuMP+o+azzo60hLufssij3FFbRLW8SuU0pWpdpSq2CMc78Qlsdxr8NOgmJY3/ve8LS9R8KAaDQ+6+q6hz1tTwc/WutKZJGkxz29TPOqUpMF16DvQqpUL8n5Qgi7TWIb5bycUBWq39iHej1s64yUYAEfwIPrxn6zxsO2dO0P61IDWS3q9TJmm2mu4XElAgqpUm3NDns593P3SGpXUlxBmAr3VGzvX+udwnl+3mfearE475DGra+StN1pgeP5xRCH93VuY53Y19/QdjbD/Y2bApv0lYQmWHGvVgupUn3deCFcwm9GrrbWOCaT4ZMLFMv63vd5ys/XMTM6U+S1ZF8RkGSCZCIv1tV109Re0B/m3WJfd2NmzFnWAxbjSu0n3b/nMfv3JebfZvo63DIY5Zkgb7U6wmFCVArWJ3s6yFmLhS0OmxaT0bEWOpNqp1Teme4JEwR9lXEjvGC4EpVp8Vf8imSCZCJvx41x0KqyHeKub6Sv+XTGhY4dOh3GbSpBnPXuvl/yKeQ37enJhBbbGgt/A6I+y1VCe0sYm0yeWlizwzP8ZuRqVY3j8ZQQlYb1va/vdq8FY00y0TwepIjJdPjjr21SbIvqxQ1aPx4m9nmJG7Nhfco8M2ZKy2S7lm3f6/itH5cM1+o4agz8Fn4zclWr0uUGQlQaX6SYH5sDJBMkEw3Kurquz/YjvAk7JcWteh03duO04d9fkJ8HiLqeXq+d9+/01Ya+xhnNMnm6a3wMhHzFTdUdJjylsaGgHxofgzlJJkgmitKZUwx1ALu+XuyScsx6ipt9MSHu8QwrqxKHD1V9f0Jqj7/Qf6uDWL9meRO6wJgd8uOVr8WSTwVFZHtxmD9CfFd4UdOy6PoYcr9Ulhs+JJVpXHrXoSuqXgt/SL4IZe1JJprTZbG90tBBlH3hUzgdO6GvFHUG03NjDPeUbL91+mfcshUfw++8IGx6rdcZXDOzQOYnBK7f75maFXrN+RzefOwsQ8fcK8hTt8S/50N5WN/7rkr5+Zp8jAmDb9Fc3hqfKrjoYEnLIMsyjis6nTK51DcE2+Z9lmUW2bTkUNjOWkKbyor5ilv4pp/wlIb1ve9ondvZQp9EE7GurltrHahrYnsdWMY6PPcTJhL6lDJq4caPUrt8//Y8duiFYSdece7nLq7kKgNhy6PLeCEY8LCtd8JMHjQH6+q6tVY93ip+kpKibkSsq5bq7AtXdcz+Gk9lVuWxM0uNO3Kecz93T6RkC7cg0oCxD3V52Fb1QOnjhB5NerNUPRjR4r3hs96WOBZrw99YHXCvr210PIW+zngslXFW6wyfcS58AvE9jMegIRHzylpoZwfnfu6+SnMPLLvSJMfpndjeV/oYRV49pWwVXQQNyrq6rnXQ/99CaYPCWQrt+F5DHjbfSSZKr924rw89bW/mHetLugca2BbxO+hfE2vLIMRBQp8dS6Gd24SpEHkXcyGZSO6gcV9PeH5adZLugQZmXV23PcFnWmZU6Y3xQsLvn7WE9iFCRTJBMhHptnFff/ewrTYpeCVAwBPL6rpvEn5mj1AxtjDHJNu58ahPkkVqSCbyp6/+Jg37OeZpezOPhqkxgkamxfgsryQGUvTHccPnPuYQ+Dci2c+NR3oTJBOlts24nzc8bW+vsNgeGt8eY7/ZneKzLxs/ew2Hwe9dleUx+mVCVZhHJBOldsa4n70e+6yWxeVJIRqZpchU2tlPm4x9koTcI2sJ7U5CVRjXPOwvhKYU/jX2oWWECpj1WeoroV3LK8Pnf+Iw+HNB8psbj3TiRjyvJjyFshZ7YwonMMc66L+e2UpHhdpJuXopjbk4SiuJW+jrKOEplLXY2zlClQlWDW1M1kH/9VRuXCq2V/hDdKP6LTMeUMr1Fitu1PNzwlOoYWMf6iBUJBMkE7Msg/4ncuqfmnAsoSvlc1fFXPbiPc0oe0d9xoTKsSQTJBNJWFfXHc7x/DhCV6rPkCHIHwhTKZwQXkOVze/GCxWVY0kmSCbm7DLu735P2/tk2NYLulJ9LCW0rxGmUlgp8QVeGERUrgSvuh0mVCQTJBOzLon/Etpxzhq3t5HulI51Hm43oSqN4RpPkBYTolxZ638w44ZkgmRizmvxX0I7zlpjfC/RndL5yxBcvRNeRKhKY3ON43WLEOWmTWylgN8TKpIJkolZK437OuB5u08M29QS3IxtSuG+ULu8EdUaBd1PiHLRLa1R3RPw6YBkV0Lbx3b3cIiS31VZRtPyw1Q+6w13xIxMzt4V4TUhkJRlquYP8V8kUZcbtyyYyGD2hKyjaXcSqlKyrAVxmjBlalSoHAsk9c3Qb55ltO1BYyKzgsNkd0mKyQ7hh77Xs9Sdvy6MecmCtRTwfUIFzOqQYl8NbpHsS3i3nHeGgH4mTKWmI5QtS5PrqOhNhMurk8aL0ilCBcyyLgvem+F3eGvY/kdhIKbJH8YDOtJg+7VcKrMZ9L3Y+4xPyLLYaTyWP8KOvJzT34vXwkq7QBL6lHtcihl8meZG4BCHrDbrWgKNNA1Js8ioBcv6WuB47hf71DJNtHTKFcVZ0tuWIN4UEgMqjifoN1kOWl4htind+mSeuj0xdiU4oI00LdQ17UdfA7TCmIFDknzOug4gvBq0Hqm8S1xI90idtBbxuBZoFKvF9ko2r1mEI8bv8Q+HLpo+cv2W4ID+aKA72LinLT0tcnz1Kcy0NGYxnkaoxaCJxM2E+6XvZ3m1hFamY7s+JOw3unhee4bfqTvBd2EwZkiXVd0btIcpL/KafJwL2nYp94CUezH7cLSFjvdWsa23QjKRLInQhPRVyn3TC6NO093M5QgtRGc8nQ/a95T9ZiLsN+sz6tPjCb6LjsVb06oHUrOpN2J7N5TkSYWuvqZjKQ6UbH+HeDIxS++E75JM1H0h1HPqseenPd/DpET7EI9Q0Ww2hee27xuaqfCGeMjjd72U4nu8Cr9DK92gxt6p+2iDJdtf16wGTX5atc5Cl1RmtZBMJJfHeg/f+O1Bk+nMod/4skFYcA0Op+Y9iXkfnjCtTB/naWntUSGZAADAZEV4R94hFB2ZT6c06hOlJO8KSSYAAEAkfbe5L0wudHyFjraelMo7/SLaZQ4JAAAAAAAAAAAAAAAAAAAAAAAAAACtRFe81KqFB4N2XSoFrAAAAH6iRah0KVst2ao1EgbEXQeeZAIAAPzkgSSrqMgKjQAA4CeaHOwK2m6pLKl+MyaRGCdcAADA4rEjmRgmNAAAwMK1zHofoQEAABZTjmRiGaEBAAC1bHIkEi8JDQAAsDjhSCbOERoAAGDhGny5ndAAAIBalgTtR0QioWMoFhAeAABQS69EP5W4Q2gAAIDFsCOZOExoAABALfoa45sjmVhNeAAAQC0djkRilNAAAACLi45kYoDQAAAAizeOZKKL0AAAgFpWORKJ6aC1ER4AAFDLYUcy8ZDQAAAAixFHMnGC0AAAgFr0Nca0I5nYSHgAAEAt3Y5EYozQAAAAi0FHMnGD0AAAAItRRzLRS2gAAEAtrimhunLo0oi/15LbJwkbAACY0edIJp47/v6foE0EbQWhAwAA6rojmYh6+jBTi2IfYQMAADOeOpKJzfP+bnf43+8SMgAAUG3SkUwsqPobXZtD61B8CdoyQgYAAKr952ibgrYkaGdlbkDmNsIFAADm+xaTUFS3g4QKAABEuWtIJP4iTAAAwKUjJon4GrQeQgQAAGrpDNqzoE2F7UXQ+oXBlgAAZOJ/DA/JmehwC7oAAAD0dEVYdE1hdGhNTAA8bWF0aCB4bWxucz0iaHR0cDovL3d3dy53My5vcmcvMTk5OC9NYXRoL01hdGhNTCI+PG1zdHlsZSBtYXRoc2l6ZT0iMTZweCI+PG1zdWI+PG1pPkk8L21pPjxtaT5pPC9taT48L21zdWI+PG1vPiYjeEEwOzwvbW8+PG1vPiYjeDIyMDg7PC9tbz48bWk+RjwvbWk+PG1vPiYjeEEwOzwvbW8+PG1vPj08L21vPjxtbz4mI3hBMDs8L21vPjxtc3VwPjxtaT5SPC9taT48bWk+ZDwvbWk+PC9tc3VwPjwvbXN0eWxlPjwvbWF0aD6Xsnh2AAAAAElFTkSuQmCC\&quot;,\&quot;slideId\&quot;:300,\&quot;accessibleText\&quot;:\&quot;I subscript i space element of F space equals space R to the power of d\&quot;,\&quot;imageHeight\&quot;:13.405405405405405},{\&quot;mathml\&quot;:\&quot;&lt;math style=\\\&quot;font-family:stix;font-size:16px;\\\&quot; xmlns=\\\&quot;http://www.w3.org/1998/Math/MathML\\\&quot;&gt;&lt;mstyle mathsize=\\\&quot;16px\\\&quot;&gt;&lt;mi&gt;I&lt;/mi&gt;&lt;mo&gt;&amp;#xA0;&lt;/mo&gt;&lt;mo&gt;&amp;#x2208;&lt;/mo&gt;&lt;mi&gt;F&lt;/mi&gt;&lt;mo&gt;&amp;#xA0;&lt;/mo&gt;&lt;/mstyle&gt;&lt;/math&gt;\&quot;,\&quot;base64Image\&quot;:\&quot;iVBORw0KGgoAAAANSUhEUgAAAQsAAABECAYAAACWLBBfAAAACXBIWXMAAA7EAAAOxAGVKw4bAAAABGJhU0UAAABBwf/jmAAAB4dJREFUeNrtnX9kVnscxz/ymFwZmVxXEleumSTSH0kSk5nMRCaTTExmMlck15W5Lpkkmbgy12QiM5mZyCRJLtdM5sqYSZKJXDOTxL3fz3aqZ7Wd8z7P832+53vO9/3i8+/zfc77+ZzP8/3x+Xy+IpXTauy/GtsZIcQ+zQ5814Wdzovg+4yNGJsw9q9lEV4ZGzN2mH5NasBOYwPGhiM/mzf2MYfBYm+ef4CLxhYrfHD9wXqMfU9fJhlQMtZmbDongWKlCKLvMPYi5YM/MPYd/ZV4wFZjL1P672NjHcb2REEnjrrI17cbOxot508ZO29syNiUsQ/gO1MITqUQ+o2xBvoo8Yg7Kfz3dg3G32LshLFHMeMOFEXsbSnEvkTfJJ4xBPquzgDqa/xdzmwy9smiiL0dFPsjZxXEQ0ZA/x1z9H0ubzB2Yfb20GPVCfol8ZAJ0H/PO9xHKd/HWCyS2L2eiU1IGtBUgN0Ov9N42bj3iiT2KCj2Lvol8YwfQN+dy3AfpTD7fLqTuwyIPUu/JB7SAQaLm46/12DZ2K1FEfsIKPYN+iXxEPQk5ITj73VRvhwK1BVF7H5Q7Bb6ZeIM7XjkJHruP2nsnaxl7r2XbLIGBwPQ/bVgR6Ylx9/rVhFn5E9BsbcwHmwYILQ46L5gWXwMFnZpFH9P8Yajse8URextghXkjDMurEMTe64Yeyt+1yMUPVhcAHXoy+C7fTo06CqK2CdBsXsYHz7TGy0v8lC8VPRgMQ7q0JThzLNUFLHRzaFGxojVoqO/JF8l0UUOFiVw6feSrmsHpFpvgTJJu7ElyV//hCIHixZQgyG6b/X8BIp9K3Cdfpb8dmYqcrC4DmrQzle9enoodiL9FbygWgeghU2dspbDwr4ftWFWsMLHrZbG08MATQDbHqLYY4IdmdYF6oyXJH1DIOaiuAFN8X5kccxfQl3W6C4tkig0FagzpmkGpJueB/n+OqVL3PZe0VnFpxOw1tDEPiZsdLMZ2lR1BdBGg+0FvreZcBf03wOWxvst+rxlCTA58XcpeDfiCtH17Zxg3cz3853NbFaMnEy9tTTej2Wz8JEQBUfyBRYD1OUaoMvzaM1MsgEtfBy2NN6UBLzZX+9Y7LywD9BkRta6oZPsuAL6b4eFscpPw7IoRsucDodi54kpSc4E5B0p2fNEsCPTao84r371mfdCFPtPUOz6gDQ5nKDHcjTzINnPipHCx2cVfr7uWXVFS82vP7MzRMGR+v+ngWmS1PCVvUfzNSvWDXxNhtsWWUO016GngNpzRI8/T0YBoD9acj+LCUQfxF5yV25A6//7A9JkV4IWT/iO5mpWXAsLsqs92sX7UECaJGVqNvEd9YY3GQWLrhDFvg8IsxSYJnHHyHf5fnpDU0aBwsZmae7YIlj9f0gvSNK1jQf4jnoDWv2r2ZZao6M3rJ+K9iXOGjtnrFvWCij13lGtyNU6j7GEGUuQJQ/NoNgh7fq2S3zyFfGHB1Lbu200uCwKN7dXQVO8Q8pOjCtBv8L30xvQrljVXiR0KPD34TN/C5ahGBJxBUmH+I56Q5u4u0johQR+Eobekn41MF0eC68+yAM3Qf9tszBW+SFAX4hio8kszYHpgl6oy7Z62fJC3F0kNGZh/yPXIMksKwH+m75nsPCeneCzPrQ03mT0edOhTuOQZJbRAHX5wGDhPefAZ71oebYZYuMnOMW7m8GCwcJDRsFntdGMqCSB35WDXvEW4vpshcHCa3RZvCzuGjV9OjoNNscGueJtLlBt3jFYeI3rrlidEl4h5brIjEy1bwQaLKYYLLwGvbelw+L70hLoLBtO8W4NNFhslpT1RogPoHfLNlCq6hkQd+fTeSSun+Nuuk+moImE05TKDtPCxh5xxBWS9dJ9MiVNVyxSJQ2g2H0Ba6Ql6pu1UntGF/Jyifi1HaVU7iJzY+A6xXWL5rWE2bEozDp2xggg9gJlWs384xLNL/aDf3SjlMoOSIr3EGVa7VcQ116+mRJ5FcDZdd0y+0Cx2ylV4vp4IdrbIO5A8194YmUBpF+h/ptupVSrHEjQ6h4lckZJsIuE5imVHSYBsR9RpnUkpcWzzZ4b2iWsXh2ZR2YkxZvOv55G4B+thzLVnEEuod3RAop9nFJ9A1KL8CtlqilzwqxjZ1wH9yso9rfomf0MoJ92HuN+T21md8gf3SSlsgPSr/A1ZdqUPYKVrs8Kb1a3zSUwWFymVNVzEBR7nFLFclzwq+20vH8HJbPCc2GVtDPQfPoxSpXIWcH7Rmjasbar30vZKuZICr2ZKFclLSnE5rEpRrekbzijG3S3ZO2eTW3TVkcZE9G9oukUGndQssrRadlSCrE/8l8Q5rTkt7HvYE4CxZ2Uz/UPl37pqJe1noEPK3QkDS7aC+CYsHIvicOC1dowWKQLEjr7mqnw2bQqVY+xedN9DLpjPCtYSmyamcaraC+jixJviP6T3WewqAo9Gh2JlsE2Z2vvo6Cj/vsHXfULEzV2sNuUOBa9T3OewaIimh088xJdlPg2hdbU7zkGC0IIypFoNvaWwYIQgqIZnWei4KH7G9oLYzlaU2dhN/iThMv/DZykBBxoseoAAACjdEVYdE1hdGhNTAA8bWF0aCB4bWxucz0iaHR0cDovL3d3dy53My5vcmcvMTk5OC9NYXRoL01hdGhNTCI+PG1zdHlsZSBtYXRoc2l6ZT0iMTZweCI+PG1pPkk8L21pPjxtbz4mI3hBMDs8L21vPjxtbz4mI3gyMjA4OzwvbW8+PG1pPkY8L21pPjxtbz4mI3hBMDs8L21vPjwvbXN0eWxlPjwvbWF0aD4noQGsAAAAAElFTkSuQmCC\&quot;,\&quot;slideId\&quot;:300,\&quot;accessibleText\&quot;:\&quot;I space element of F space\&quot;,\&quot;imageHeight\&quot;:7.351351351351352},{\&quot;mathml\&quot;:\&quot;&lt;math style=\\\&quot;font-family:stix;font-size:16px;\\\&quot; xmlns=\\\&quot;http://www.w3.org/1998/Math/MathML\\\&quot;&gt;&lt;mstyle mathsize=\\\&quot;16px\\\&quot;&gt;&lt;mover&gt;&lt;mi&gt;c&lt;/mi&gt;&lt;mo&gt;^&lt;/mo&gt;&lt;/mover&gt;&lt;mo&gt;=&lt;/mo&gt;&lt;mi&gt;f&lt;/mi&gt;&lt;mfenced&gt;&lt;mi&gt;I&lt;/mi&gt;&lt;/mfenced&gt;&lt;/mstyle&gt;&lt;/math&gt;\&quot;,\&quot;base64Image\&quot;:\&quot;iVBORw0KGgoAAAANSUhEUgAAAXEAAABeCAYAAADVCiTzAAAACXBIWXMAAA7EAAAOxAGVKw4bAAAABGJhU0UAAABJzyRrqgAADn1JREFUeNrtnQ9k190exz9mzTwmkpmZGdOTJIlUMsmYZGWmezNJ0jOSSZKYbpL0RJLpSSJJkunezMxM4tpNriSS7uPxSEy6yUwkM3tmd+l+z93Z3a/v73vO+fz+fL+/8+f94rjP89z9fr/z+Zzz/XzP+Xw+53OIsuHnqB2R/wsAAMAh/hy1bzntT1AJAAC4Y8AXYkb8PzDkAABgNw1R+1vMeMfbX+XfAQAAsIjeqH02GPClJv7uJ6gMAAAqz49Re8I03vH2RH4eAKBnZdS6oAYWq6ArHiui9peo/VGkAV9qf8jvWQGVAg3tUbsStcdyJzcXtfmozUTtVdTuRm1v1Ko8lH1f1CalvK2YCkZGpG0ZjVoT1JHMtqj9WqLxjjfxfVuhWpCDMMgnovaugHn0XhpzH1gdtaEc2cblKhPoOZ2jsy9ROwCVLFMXtV+i9pX5QP2LFvPEuQb/q/z+OqgaC4WovYnNj4mo9UWtUf5NTdTOKObSGcfl74jaVI48g1GrdkyGzjIv9JLaIcVv747adM7fiZ1abegPlVjd/LsAF8mZnEm3Qv471/UiVlN7YMeC5Sjlp6jeVzyE1Zp5tNNR+S/F5LjhqBwb5ctnTK6Iy2m8P0RtOGptmt/fFHsRisVkc4gPFCdtMLf9g9TByh/l/8/9LqQjhse5hHlwR/P3pzTz55GD7pPxmAwDHo1tk3R1TBVpuJd2YoXYhGa5KFz6jimD4feOtNIGfyKkI4J8TiaM/0uDG2FCM3dmHZJdBCzjvv+rno5zPeW7ykxNBLR/KPL3GmOGXATFvc9eKTRtsJgVc4P8HNIRgWBXwpgLl8p6w+e+eWDEtyWsTm97Pt77C3j2J+UupRSEIf8Y+14vA56Fpg2Ww3e9J/aWRDpieNQrttjXGJ/VrcRHHZBdpE5Ox/o9HMCY1xVgxPvL9JvrovYp9t09Pim1kLTBr/IBqyvjgBaS9YJ0RL8YSRjjeebu7qRijswxVvGVRgReZ2L9fkFhZFGsYj7rC2VYhefSRvlBc+dTUotJG0zLgG4lpCOGRpdifG8V8B0Dsc9+lCtc2xdN8RX4FIUTyOemH46l8NvHKN/tttlVRZaSNpimSwfpiGFQpXGHbCrwu1po0c/aSfbnU7ckuI/E6nBHQGN/nPl8H0vp9x9Qvt+90TUl/kzlSRtMi0LTEXHxhHscI7W7zGc3wtsEmS8ENvZDzOe6OcVxiAc6X5BjB6q2MlwoNqT3cdIRvxJ85C6uwlUB7X6P5R5NkPdVgGM/wzDgv2XgiSgmmG4Vv5AbB21M6YjXCLjGAc14+lrkqZ+KS6P0jR3MVXgWz3VSUH2XS8qsS1gN2exj3qPoL4Kb7vGsQquvSrGR8rMiQl2AXGAa8d0Z9GVNwrgIN8tKlxS6h9JJG0zzxZObTYOgpnts0Dy4Ax7KWyVfTnFZhUthdYDj/4xhwOcpu7LCt6i07CgrEEFB13zKWwnBTFcZ0Dy8nR7Ke14h66UAx75OsSOp5EGttYo+bMGjCkDyqnRSs/qq9kxekV0xR8UfZvKNfUxXSl/G/XpMCDgDwKJD8+D+00N57ylkHQx0/O8wjfi6jPt1UNGPg3hkAfieW5oH17eqfeupskE7G+HUSXpXgX7VyN1RUvnbKjy2ACzzSfPwdnsm6wOFnDOBGoa1zFX4zQr1b0TRn6N4bAFYZKfh4a33SNZWjZwPAh3/PqYRr9TLvFfRn7d4dAFYRJeVMuWZrFc1sh4OdPyHiZdaWGPhi7c75Ad3nZy04qLSMbmdnpWDJaL2n+U2RhwA2AA75zW6W+uHPJKzmvRuo9YAx76KkrN04m28wv1UZU49DW3AhO/rsuGh/aZR1iYCvrHZMO7nPZJVl0b3KdDxb6dsL4Aoloeavq0NYaC2U3K+pXi73ZCTu4GWgzpi2ySK0MRriIvDAAgmuAP3ZqZytRaH3QZDgc6RS8yxrfRu/Kymb14fzlpDyZFdcRnqQTJH4hsIvkNXaczYgM844EqZ1/T/cqDz5AVjbG2Ii3STXamPmXCK8n1dC/KNxk2jUqUeCd95E+yk1fRkbMRHLNdHl6H/PQHOkZXMsb1nQV+bDH306ii+KNwzrnibthXxIlAp7UrKcnRkbIQq2Sp1Ae8BQ798utn9ukHWkG7vKfRFb8sLTlfbxZvLO0TgMckPOknFOf+fUOUKw8OIp8/NgFanrw2y1lB43CXehci2lH+d0PTzpQ8DIgqmTycIJ/5bMZeNrja8+eZgxJ034qbSoy2eGKuaCs9lW/nImJvPLOrviOFlU+vyYAh/nyposzelrfYsjLjTRrzKYNh8SrkzzaUPARrwdcy5aZOb4p6hr3tdHYxOzcNYSsT9kEFhj2DEnTbi2w19euiRweole2pk2wL3VvvtFvX5Mnl4pqFNroiTBHpNpRXzaTGs1LbBiDttxI8a+nTSI4NlWsH59MIqh2si1xVrE4cN/XUu17+F1EeIhfHdWIbf6Ff4Dw9ZsAWGES+NQQonW2PUIOvdwAy4WNzNM+albQXB9vvkFqshfbT9eplX+7flQ3+O/Al2hc4bsuMexSwwnVy9GdjYcxdItl28sJfMmTTOzNsbpD85F+Ilr4DPD4aH4Yln8poKPA0ENv7co/aNlvV7N6PPa1wYAFPBmouwUaDEFY1PN/lUMR783sDG/yVDJ68dtH1O3Mwk3CgThm1wPQGg55zhQegKaNcRWi2gVcxVuI21ZDj1gPbZPgBnDQLcgX0CDEyXAKwKzGgdCmjsuUftOyzsex2558fPm4zT5E5OJ7CXL5o55NuVVztgxL+Dc9RepC3bGCDkGPEjLq/CJ2CbAINmwzy675m8nEyMkIz4JEMftuZbc1xj1sY3xFtxihBhB6VjyrX1zT/MCYaFYsS5R+1tvfilhtF3axM7uhid3wX7BBhcM8yj9Z7Jux5G/P+cYBrxZkv7X+vySvwhmW+iriIAzOjKC896KC/HjxpKdsooQxdvHR9LK33inCOyTwiA0ueSj/dMVhPyxLl25JvcqblsxK3MTuH49G4TAGZMN9uf9VTuBYPcNwIYe+5R+06LZeCki1qZJ36G4NMD5eEIhRlXMSUF3Apg7K8w7Mi83LnYCidd1MoTmw8cf3umvXJAFUM+90lfPKjaUwM2Rqhi+IoxD8csl2EXOVo75Tmj460w4jDiDH7V9OGFxwYs9Hriq5nz0PYa8s5WMZxmKL/Ww4kHI15eTPdM+lyO1ZRa94j8hnvUfp3lcpjOOEzZ2vEFhvJ9BEa8vJjKeO7z2Ih1GmT/6LkRH2TMwXcOyHGY7LtcBUYcRjyzyXea3KodXU5Mx7V9v+2ec9TeheJ5F8jRU+tzBCMOI146QwGvRAW/G8agxlO5NzLnYLcDsphiG/tt7fgXxgD4mFUAI57damwwACN+yzAG7Z7KfYox/8Ru34W4mulyZ2t3k+OMQdhAAKhpMMyfvgB0sM+ggx5P5X7EsB+unPh+R45Wcb1PlTmlJI64Ppd+ploCPhuwLQHoQMxh3bHzyx7KXE28o/bnHZClihzOrjpC2dc7EAb8KaEuiy9cJn1QL5TiabpDP8Meysu5WNiVk7prXJahlbJNDxL1CZ7lfO9q2ECvt9SPA9KDLkXtk4fyDhDPH+5CTE23m5x2YSHygrI5ei98p0vHcz+Tf7WlQ0WX4XQxID38YHAvNHkm7xuG3XAlM+kSOV4A8CBjMH4v8Y26TQ7oUl3pHbB9XrDBMG/2BqaPOxRGcHML05Uy6og8OleYM3cL/0bplaQ9S8tBA7Fqwy1B/nCQwix6pUJXjtenQlicwnmuxAKqNLvJ165NPs7pTVHMZyXzO7vp+0MQwrfUTiCUlefzQHWiKio36Yl83ICmK4kLbeTo7fZJ9DIHRhSCuShdIrkrrXq5fRb+pXjO5XtaPN0F/OIlhZVWx0F3Z+0mx2XrJF7RvNzdmO3nTFTH7T+Qo5lVx6j8JwZHpIEHflFt2L2F7DZTleW95KAsYuct3GZ/L/L5n5Zyt1tqFFVjdcLlCbiT9KeXuE28yQ7A1nmL7mq/WQr7cu1uzTPhCv20GCtboPIt6BakDoYtcVWoar+882H+ioI9p6QbpNCBEgN/nMILaoXGcc0ceAD1KFN3XcnYGaN0a/rYkLp3jQIpnSzSA8/RYqW6t1GbocVo7pz859fyoRU3dyD3OxwekmO3gmfMJnK7lojvrJT2Kz4+41ANCAXVLk0ceKmDev7HbYWOtkE1Fed8wrgIo94K1YAQWEXuH/DIAlFWYipBR0+hmopSr1iF90E1IBS6Ca4ULqqUwy6oxqod0hjUAkJCVblQpJMhoM0zGiIDAm6n7Ek63POeUIwPBMZThRG/DtUkIopjJeUj34BqMqWO8tOnRTosDiKCoNAd8kF2khoRMPuUoLMOqCYzBglF2gBQ+sORmmVGHKSLl6sVgc8GqCZ1+hLmbC/UAkJElTa3E6ph0UPJxcIQS0iP9oTd42moBYRIlcIl8ByqKYikGkU45ZoOwsX3OabrU1AL8IE6Kjw7YpdiFd4GdRbMUfKjQJbNtNBiCWC4UIBXCIObW+e9kEJlSUfth6DSojmAbX5qNNPybWJLWSjIzQdebC1nqbjCTI0JBkfkhTdBrSXRnrDdPwm1lGzAP9D3F3JshlqAD4xS8bewXCFE99NiLeVfPNwPtRS9UMl1oYgzDbjPAHjDrMaIf9Z8Tqy24/cQDkOdZUXEJ+7FdHwVaimInbFdzQWoBIRkxAc1nxui/AtkcWQ8HXpihkhkrdRALUYO0XIO/ntCyivwFN0VW1sUn4mnw00QDqekTQMt3ygv4g5roBItIvV1KVh/EwsM4DMdGiOedNjkSOxvXsKAZ4oIeuJYOH9uI9UVBMFFUhevqpWrGrEVHab867RqoT4AAKg8wn84Sby7EJ/LFSEAAACLEMGyw7ToexWBIBH0FBkowgcrfOcipRC5tQBYxH8Bmu6YMVrFFPsAAAC0dEVYdE1hdGhNTAA8bWF0aCB4bWxucz0iaHR0cDovL3d3dy53My5vcmcvMTk5OC9NYXRoL01hdGhNTCI+PG1zdHlsZSBtYXRoc2l6ZT0iMTZweCI+PG1vdmVyPjxtaT5jPC9taT48bW8+XjwvbW8+PC9tb3Zlcj48bW8+PTwvbW8+PG1pPmY8L21pPjxtZmVuY2VkPjxtaT5JPC9taT48L21mZW5jZWQ+PC9tc3R5bGU+PC9tYXRoPvViIQ4AAAAASUVORK5CYII=\&quot;,\&quot;slideId\&quot;:300,\&quot;accessibleText\&quot;:\&quot;c with hat on top equals f open parentheses I close parentheses\&quot;,\&quot;imageHeight\&quot;:10.162162162162161},{\&quot;mathml\&quot;:\&quot;&lt;math style=\\\&quot;font-family:stix;font-size:16px;\\\&quot; xmlns=\\\&quot;http://www.w3.org/1998/Math/MathML\\\&quot;&gt;&lt;mstyle mathsize=\\\&quot;16px\\\&quot;&gt;&lt;mover&gt;&lt;mi&gt;c&lt;/mi&gt;&lt;mo&gt;^&lt;/mo&gt;&lt;/mover&gt;&lt;mo&gt;=&lt;/mo&gt;&lt;mo&gt;&amp;#xA0;&lt;/mo&gt;&lt;mi&gt;f&lt;/mi&gt;&lt;mfenced&gt;&lt;mi&gt;I&lt;/mi&gt;&lt;/mfenced&gt;&lt;/mstyle&gt;&lt;/math&gt;\&quot;,\&quot;base64Image\&quot;:\&quot;iVBORw0KGgoAAAANSUhEUgAAAYoAAABeCAYAAAA9plOdAAAACXBIWXMAAA7EAAAOxAGVKw4bAAAABGJhU0UAAABJzyRrqgAADrBJREFUeNrtnQ+EV9sWx5cxjZERSUZGhtFNkkQqGckwkilj9F5GknQjGUkS6SZJN5KMbhJJkozeyxhjjMQzL3mSSHrXdSXG6CVjDMkYc0dv0jvrzpnXr/M7Z+/1+/3OOb/95/thu9X9/c5vr7X32Wvvtddemygffg7KofC/AAAAwHf8NShfC8pfoBIAAACFRmIuYij+C2MBAACgMSh/jxiIaPlb+DkAAACecTgoHzVGYqHw536EygAAwA9+CMoToYGIlifh9wEA1WdJUDqhBhFLoSsZi4LyU1D+KNNILJQ/wucsgkpBlWkLypWgPA5XvbNB+RyU6aC8CsrdoOwOSo2Dsu8Jyngobwu6gpbBcPwaCkoT1BHPlqD8WqGBiBZ+3maoFuQMD/rHgzJWQl99FxoMF1gWlP4C2UbC2TJQc6pAZ5+Csg8q+UZDUH4JyhfhC/Vvmj9HITUqX8LnN0DVIKcJz5tIHxwNSk9QVoSfqQvKmYT+esZy+duDMlEgT19Qai2ToSPlCWtcOZDw2zuDMlXwOV5x1vv+UvEM6j8kdyedKeh0i8K/S91UPGPbhXEMZMgRKg7hvp/wotcq+up2S+W/FJHjhqVyrA8N3HA4s0/TQLwPykBQWhW/vyFibHlSvNLHF0oS8lpY/knJG9Q/hP9f+iyE0oIsOBfT1+4oPn9S0UcfWehqGonI0OtQ2zaFbqGJMo3DwoqylHFnZTi5XXjGhMa4OEdWIa8/EkJpQXU4EdPHXmpcLqOK/jljkey8SR3di7nqaDsvp2K3oq5wEMPiMn9vRcRYcCCE81FRpYa8ljPzbwy/h1BakBc7YvoVu5/War731QFDsSVmln3b8fbeW8L4Mh6utiqBjcWHyHOd3OQuNeQ1jb2EXRFLjFBakNUMM84dcU3wXdWKYsgC2TnsdypS7wEP2ryhBENxOqXfXBOUycizu11Saikhr1/CF6whxQYtJZoKobSgVAZj+tFn4Ur4REI/nBWsRqoNb7ZPR+r9gvyIzlkqHE/mUlhNFNJKxYES1odTlxPymtUgvZkQSgvSpzOhD90q4Rm9ke9+CGfqpk/+oiuJCfInQEQaOjucwW8fpWIX5UZbFVlJyGtWIJQWpEmNwnW0ocRnNdO837uDzD9v0EzFrjae5W7zqO2PCceQoxn9/gMq3gdZYZsSf6Z0Ql6zotRQWlyOBCQzu0L3pcsul7cxMl/wrO37hWPHygzbIbq5/YIsO9S4mfTuJhNCUyWhtF8IexYgfjWRFChx2mG5h2LkfeVh208LjMRvOXhtygmgMIpfyI7DbrpQ2msEQDH7FH3G1cR3p6m8EGDX2CZcTeQxdsQFUuywSZkNMTMuk33+uxLqiw1tEMezKs0iq8V6Ko628XUidUFoKHbmUJdVMe3CLqklNil0F2UT8pqlcSuM0sJGNohjnWJw6HVQ3prQAEZlZffLMg/b/5nASHym/FLG36LKou6MgDeCbfPxbyZsYINkehUDRIeD8p5PkPWSh23fkLCyquZhydUJddiEVxWA6s2uxxWzyFrH5OWonVkq/0Cha+whmdupJ+d6PSYEGQBgDO2KweFfDsp7L0HWPk/b/47QUKzJuV77E+qxH68sAPlzSzE4uJYtdS1Vd6PWRCS548aqUK+6cJUXl9q8Bq8tAPkyqRgguhyT9UGCnNOeDj6rhauJm1Wq32BCfY7gtQUgP7ZrBojlDsnaopDzgaft3yM0FNWaMBxOqM9bvLoA5Icq2mnCMVmvKmQ96Gn7D5AsLLbOQOPe5fOLuybstHzx+HDoFpgJG4sjNT6GyzE+ILMO4xyokDHFi9jvkJy1pHaxtXjY9jUUH/0VLSNVrmdSRN5T3xqM/YSXNS/tV4WyNhAApbNR07fOOySrKgR00tP2b6N8Lykql4eKuq32oaG2UnysMFvQG2HnbqRvm2y8/OOkWdE7KPiwDDZ3QCHSWxDTKs0Wu1j6Pe0jl4RtW23PxVlF3Zw+IMm5TOJ28/ly8/2kj75oJPhZQTIrcjYS04brg91OnxX1v+xpP3khaFsT9qm6yKyw3Vw4ScV+wbnQakrD85JC2ngvownjpPd052woBg3XR6em/t0e9pElwra9Z0BdmzR1dCqtBycaG0mw2K1lGJskpV3JWI72nAehapYBhweKfRrZbzsk63WNrD7dYlfqZMIUI6rKReXMBVO82RznMx6n8jZjnlD1LhaBoXCDmx7Nsl9rZK0j/7gr6P9zZE5q71FFPV+60CB84cZUjHD8b+VcHr5MY11nYShgKATo0ko3OyJnXZXfF1P5IOj/zwyq76DGoNXb3BjsG03aRNudkctgBoYChkJDjWbwdClcVNdf33toJNYI+79JLp17mrrutrUxOhQvYyVRFgc0CnsEQwFDoWGrRu6HDsl6mMy5Y8EUjgn7/1aD6nyZHDzz0xrO7OMEek2VJR9r1swGt8BQwFBoOKKR+4RDsupmog/JPwYFfX/KsDof1NTXurMwzZScKoAH+PUp/EbchfCz4Wqj2kt5GArz6SN/ooCGNLLe9cxI8CT1s6Dvm5Ykca9LLsQ6UkdYXE951XI7fOnPkTubjyB73pAZ9yLnge6E+k3P2l460TPtcqDdpI/Qsqbf3iD16VUfL20HZrFY88I9cUxeXdK7Xs/aX5q2Y4Vh9d4pqPMqGxpAl2DrIsYoYMHMzKUb7WoEg8thz9r/pUAnry0cX624oZBdTqOa5fxyAqD6nNO8bJ0erZ58y4+2VLiaMDH3lSR/2R7TG+CsRoA7GJ+AIeguqlnq2cB4wKO2l6btaDew7g1k375KUWecInvikYHffFL0U9eul9wGQ/EdkrQdHNZv4qawxFAcsnk1MYqxCRjCSk1fve+YvJIIH58MxbhAH6aeR5C4EY3db2LLO0GIqgB2oItFd81fL9kA9cVQSNN2mHoBWp2g7sYGDHUKKr8D4xMwhGuavrrWMXnXwlD8n+NCQ7HS0PrX27yieKipuGuHl4DdqNLTzzgor8Sv7UvU05BAF28tb0sj9ygkR+GfEAB29FcX742uJZyjkI5VX8MVp82GwsioJ4n/8zYBYAYbNX31rKNyz2nkvuFB20vTdnQYLIMk1NnIcxRnCP5PYA+HyM+9NF2wyS0P2v6KYKz6HK7ATEUS6mzkyewHllvorGcnyB5rFvdJnVCt1tFBcpiQPfaVoK8PGy7DDrI019NzQcVbYChgKAzhV4WcLxweJH2/j2KZsK+bfgeJtdljpwTKr3ew48FQ2Ifu3miXU23rwkIfkdtI03asMVwO3RmgCVMrPidQvovAUNiHLkXzHnKXDo3sHxw3FH2Cfj5mgRwHbX1XYShgKGzhFNl190Ca6FI/zDpuKCRpO2xIWnqBLM2AMUswFDAUdtDv8Yya+V3TznWOyr1e2M+7LJBFt9e019SKfxI0gIuRJDAUbs0q+zwwFLc07dzmqNwnBX2cPSM27KUO2roqHhE0wjoCoLo0avpojwc62KPRQbejcj8SjFG2ZI8YI0szdN+n6pwU5KPsHJrbS25GVYF8B8lNHuiA3xNVCovLDspcS7K0HectkKWGLI7aO0T5505hI/GUkEcKyLlM6o1cX5JWqg7eDTgory7SzaYT+atslqGF8g0741wnzwqeuwxjIKjQ/fDYIz2owisnHZS3l2T7Ezbso6pWxVM2THZeUD5pPNjPvHAM/yO5d28AyA5VdN5Fj/SwWOOKaXJM3jeCscmWiLdLZHni1f2Cxvi9Qqu9JWzQhTsDtmHsA0LWafrmbs/0cYf82NDeRDK305Al8qjchlttaZTfKLt042fp2yYOzwxxWx5IayLjciLAJFSp1l1KDihJWGrL3kyNYlX82rbOJzmlzcnHlgif2UXfHxJiP1wbAZDeDPq5pzpJSuY57oh80k1sWwJiWsmyG+1UHBY2DCeuYr/wtshsbnnoBmBfXDRe+B3Nn7AEoFRekl8hoRJU99xvsFy2DpIlKy1cVZp+1ispdcd7sjRi7yilfzJ4MDQiAJRKrWal67MbMynl+iULZWEvBbsY/1HmGDMVyt1m6MCb1FbHbe6A20l9glBa2Fruw1gHKkB1Ve8M+XN+Io4uxXtnC6dpfn90jtKbmM6FOhgwxK2TlKtqzIX+ywnGOMfKuzIaihv+GPm3yQjS55iinz2AehJD222JBBumbPOcmRB2eo08SYvPoa3naD5759ugTNP8Dv5s+OfX4UvLt0vhbARIk4eKQWA/1PPnfoTNuY9cZ0k4RkbbZwSqASA9kla0fOisAer5k9sJOtoC1VSd8zHtwoajBaoBIB2Wkv2HrPKA0+BMxOjoKVRTVZYnrCZ6oBoA0qOL4HaSkhQu2wnVGLXSG4ZaAEiXpIyxHAqJQAnZwMSRNXDR5U/cAbt3hCSoAKTO0wRDcR2qiYUTBsbF69+AanKlgYqPF3AoNw4cA5AyqoN2iKxLhjdJJ2N01g7V5EYfIXElALmQtD+BsEI9fGA2moqcN7sboZrM6Ynps4ehFgCyISnkcztUI6Kb4hMoYm8nO9piVsGnoBYAsoHTGkwSMsVWSlzeNpxmzwZ2h36M6Pok1AKAjAYqPepmR8JqohXqLJkj5EbSQJNppvn07nA3AVAiPKgX3kVSSoLIuLQd/VBp2bDe4RLJhpX07ebOhegmnF0BQLgMn6HyktWtiBnU+NxEE9RaEew/j7pGTkAtFRuJ9/T9pVEboRYAZAxR+beRXSFEjWTF6qC8iej2NNRS9mSo0N3EZ35w5w4AJTCjMBQfFd/jVUP0XuEBqDNVeL/oXkTHV6GWktgeWZ1dgEoASNdQ9Cm+10/Fl84j/UQ2dEcGO46GqoNatBygb2dU3hHCtQEoG9V1lpsSvhMN5RwlHBDLmsbQQCzsA62CSpRw2PZCgMZNTGIAqIx2haGIO/B1KPKZlzASucIb3UgxIe/bCNMGICUuUnJCv/pwdsbL9gEqvrqyHuoDAAA/YH/uOMnuNn4ezmwBAAB4Bm+QHqR5Xzhv/vFGN0c2sU+c9zI4HBax5wAYxP8A/IyYMfaFwboAAADDdEVYdE1hdGhNTAA8bWF0aCB4bWxucz0iaHR0cDovL3d3dy53My5vcmcvMTk5OC9NYXRoL01hdGhNTCI+PG1zdHlsZSBtYXRoc2l6ZT0iMTZweCI+PG1vdmVyPjxtaT5jPC9taT48bW8+XjwvbW8+PC9tb3Zlcj48bW8+PTwvbW8+PG1vPiYjeEEwOzwvbW8+PG1pPmY8L21pPjxtZmVuY2VkPjxtaT5JPC9taT48L21mZW5jZWQ+PC9tc3R5bGU+PC9tYXRoPrOuYD4AAAAASUVORK5CYII=\&quot;,\&quot;slideId\&quot;:300,\&quot;accessibleText\&quot;:\&quot;c with hat on top equals space f open parentheses I close parentheses\&quot;,\&quot;imageHeight\&quot;:10.162162162162161},{\&quot;mathml\&quot;:\&quot;&lt;math style=\\\&quot;font-family:stix;font-size:16px;\\\&quot; xmlns=\\\&quot;http://www.w3.org/1998/Math/MathML\\\&quot;&gt;&lt;mstyle mathsize=\\\&quot;16px\\\&quot;&gt;&lt;mi&gt;c&lt;/mi&gt;&lt;mo&gt;&amp;#xA0;&lt;/mo&gt;&lt;mo&gt;=&lt;/mo&gt;&lt;mo&gt;&amp;#xA0;&lt;/mo&gt;&lt;mi&gt;f&lt;/mi&gt;&lt;mfenced&gt;&lt;mrow&gt;&lt;mi&gt;I&lt;/mi&gt;&lt;mo&gt;&amp;#xA0;&lt;/mo&gt;&lt;/mrow&gt;&lt;/mfenced&gt;&lt;/mstyle&gt;&lt;/math&gt;\&quot;,\&quot;base64Image\&quot;:\&quot;iVBORw0KGgoAAAANSUhEUgAAAbsAAABZCAYAAACnkoojAAAACXBIWXMAAA7EAAAOxAGVKw4bAAAABGJhU0UAAABEsZUXFwAADZZJREFUeNrtnQ9k1+sXx4+ZyTWRZCYZkyRJJJNJxiQzM5FJkkQySRJJkiSSTJLIJMlEZmaSuCb5yRXJ5LoSmcnMjGRmJqPf5+z7Wfvus8/nec73u3+f55z3i4fr3m33c87zPOc8f845DxEAAKwtG6PWBjXkhk3oDwDAatAUtbtRexO1H1GbidqvqE1F7VPUnkatNWoVCmU/GrWxWN56DIVc0B+131EbiNpWqAMAsBzYcV2I2nBsWCRtJHZ6Gtgctd4i2QbjHQVYfy4X9cvPqB2HSgAA5dAQtS8JR/Ytap1Rq41/pipqVzOc3tXA5W+O2niRPD1RqwxMhpYSFinltpPrKN+RqE0WfQufLmzA1AUASDkbtdmEUXueYUgqHYbwUKDy307I8TBQOfbETvpVvPtZSSf3PWp9UWtcZxn3JhYln6O2DVMYAODjeophe+L4+UsOg/g6MNn52HIwIUOXor7lu63LCedQSpvf2dfkTC52biNF3zmeAycMAMgxF1MM3EdyH999cxjH6YBk58CT5N3kPaX9vIWWHlH7Ggcm/ZVjmWoTDo8DqBCtCQBYwuEUA8dHmbs8v/dbgbNrSNntdCvv72MlOLqxeNebd9jhjSa+HYErAIBFK/20o637gt917ewGApCdUyomE9/dZ6DPq0twdlcCkmtn1CYS39+BKQ4AYPpTDBznlEnuZi5mGMgZwa5wveEAmqnEd38gGxF9m4SObjaQXV0xjbQ0wKoV0xwA27RlGLnHJfyNrsTvjsY7pjzTkLKjG6f8BV+sFtK0hFeByneOlh6p78N0B8AmnDSedQy5t8S/VUeFeyA2onnPR6ujpce2vBM4aKjvzwud3bmAZXxBS+8eazHtAbDHuQwD91mxzHx89zVF5pvG+r5X6Oy2Bd7XyYCVDxRecQAAwDJ3dSMUfkBCqQykyPvJYN9PCRzdvwpkbaXyAq8AAEo47jByWosdX6Hy0iu0cVC4q9PiFNICsA7DBABgg/eKV/Np7KGlEXpWV/k3hc7uiBJ5t6f0PR9vboQZAEA3ux0GrkuhvBWxE0/Kykd5mw32/3uBo/tFup5rekzLizgGAARIl8PItSiU90aGrLcN9n11xg43xIIApbAjQ879MAcA6IRX62OO1by2SDWOJpyh8pPmtXGUZEeYnQplf0MITgLADM0OA/c/hfI+y5C1x2j/PxE6u50KZT+RIesJmAUA9PHYYeC0VfnfRfqDL0plRODohpXKXhXv6NOeLqqAaQBAFxMOI9euTNYXGXJOGTVuO4S7ukeKddCfIfNZmAYA9HDIY+S2KJK13iHnC6P93yl0du2KdXAmQ+avMA8A6MEVhTmuTNZ7DllPGe3/PpKlHFQp1kG9USfvZGc8KZ5SofI3H/9Mx4OBo7t+xFtiTtDcDTsKAmDYMdF7FclZSe7j2nqDfV9B6VGpyTZoQBdZ0cjvLA0IPtO+4zEKvx2K2ksA5JN9nvF7Q5GsrvD6CaP930T6Hmotl5cO+XdoF/4Apedg8ArgYTx5amjhUpu3+Vxg9DMtrbOHi06w1kgi7Fay1eVcH31GdrClcFvYtxZOqa455FdbaIBrpqVF53yhQu6FL2KrhnAnANaX2jV2dFM51wcfYf5yfP8do+Pkg6Bvx43oop2MpV1coqVn2LOx15eGJWeF8vLd3lbYYbAGdKyxs+vPuT7aPN/fYXCMbBT27TMj+tjq0YOaEmJc+HUwY1XTWIbDzFLYXQW6al5jQ7qerU/x5D7ukb1bkawPPLJaeo281AWRpYWAqz6oiod8OYAk7X5jjMq7mHxLuh8+hLPTwSNDRm7II6vmsPosngrG/yzZevLmm0MXH0MXjh/rm0wRjP/dvjJ3iK7VwQycHZxdTvA96VKnRM4qA3OyHEYF4/+9MZ30exz/hlAF43P8rEvr1lU6GpqGs4OzywEVHgegKRTfN16/G3R0O4Xj/6YxvTzz6KM1RKFaHJN9OZFZJz3Keg1nB2eXAw545H6pSNYzZOuNNgnnheP/gDG93CFleaeN8Q4rTZghWl4x2DrPirkBzg7OLgec9ch90dBq/SXZo18w9icN6uWURydB5WPWUXbJIHZSe1bg/3GF0u8FTho5FoKzyz89ZCc6ccAj61NjBp0X878EY99iYexjpOTIu4rcUVkPVnj32B0bleuk57If6OALuYv+anrqxldJ5pGxvpcuVi0+XtpK/ujUIObGQ3JXgNgMGwgM8JdnQr9VJq+v0HGXsf6XlgirNTg3jgj0sj3vQvgKnt6CDQRYvap7mbxCYLzOGOv/jwKdDBmdG5LC2Ll+zZ6PL13Jgnxss4UAsMF1z2RuM7SLtVazdpNwV2e1VqikpuzRPAtwzfPxT2D/gCF8j3VuMmbcTxrqe2mJsGajc6OaAr7L5ME+ScglAWCen4658FWZrAfh7BYhKRHGaVkVRueGxNmdDnVX9w22Dxhim2c+PFcmryTy0JKzGxPoo9fw/JAce+fyjpdXJ+OESCwA5vHlEWm7v5IEHFhxdtISYZYfmq4S6CeXwYxtgg8/DPsHDHHfMx92KZN3F5zdHy4Ind02w/NjQ6g7u5eej9aWPAuAD9fzU9MK5ZXcwViJxhwQ6OKr8fkR5J2dpCTOWwLADr45ofGuppKQZye1h7/jnT+cXWDRmJKz+m4CwA77PPPhmlK5Zz1yPzTQ99ISYS3G54gkVSV3eXZXCWf1ABRzmmzeX/uC1B4b6Pu7Anv4K94JW0aSqpK7CiovsIpZ91UiXj3IF8/JXeBWq6F7RXj14JNgrL+CaZtb8AVXG/MfwUfXo2/h7Aw5u88OOT8oHq/W37PbLBzrF2Hawnz1YFLQuRvQt3B2RpxdFbnvrjQ/c+MLuX+tfL5KS4TthGnz5qGO5/GjZwWdC+DsrDg739MlRxWP1xaP7KPK52uPYJwPw6zNcSpEewBnB2cHZ7fAZbL7dpmvBNSM8vkqKRGGYvgFblKAFbdmCM4Ozg7Obp5ewzsb5j9PP1cplXuPcJy3w6zN4bvfPZbHj/4p6OBK9C2cnRFn51rd9xgYs489/dykVO5LgjHOp2CIXyjQH+IJyKCgk3ejb4EBajzzoNOADo56dNChVO7XAjuISlILDFOAL+Q8p/XJhOdyM5z20IXVEgjE0O83oAOei65yWRpf5q4kWYmwG5gic1RQoBHLp2nt68Cxo3uH1RLIGXfIHZxhpRi6K7m8T6G8vghcvPyymO2h6qme1jbclmuqvS/6u5sxdkBOcB1lvTGkB1dY+YRCebtIdl+H2AX/Cchk3heFH2htSobxnch8OZ4fpO9NMBA2rsjkW4b0wCkIrmO9rcrk/SKwf6OYHn+4TQE/GnBC0Nn/LXNl0xAPmPn3wA5izIAcsdsz/luN6eMJ2QhS2U+yI8wBTJE/uI65D4QgwL+0ek/9XKOFC01ePePsG4S04LN4hOV65khTQWhJIXytd5XlUOE4ARkKaXBLqqlwMdiNwr/ZTouTVPk8twnjBQS2k/nHqE6yisSPKZFPGpiCQLoFGimgl8ldnBF2PBf55DuMg4kV7xYqHPfwmW4yD2OEClUKAMgjH8lWuL2ENodO9gYuWwvJiuAX7+6Rb5xdJuw7BRitfI5WvrpGf+wIAcgjlZ5TDcvH7lnPHd0OUBY+keLj6r/LtGOTsdxNZCcNRToeLoQq0CFyZ8hLG3v747ClIOc0OcbwtGHDxrQ75nYoXKFCTILkmqaUnR7rgO/yThsZC1n1Q4dDnyNc8JXrxY2UMRB4YJ0n5KWAMDjvGMsvoJ7M1KRQIlR9L7Avt3UbGQf3ycCzV5w2cJ0KFeG/Rm2KChE5M/E/D8VGgV/wRe4cCI2XDkN2AuqZu59D0IZtNsa2PjkGBqEaAMIh6/SCE6uroZ45ujN01ADVmOBGSt+z86uHagAIg02ERGIJXNZvPEVH76Aa9WzJ2NV1QjUAhEM74QhTSlYqQhtUY25X/wpqASAssl464DBzBFjJDB9H4+G4VydpSeQjhAL+AATHuwxn9wCqSYWLRKflWj2EatRRTUtT0DgVB8VBAAgMVzI5ooqz4aCEiRSdNUM1qughFEQHQAVZ93UIp/bDhSeSzwBxAEsNVKOCzpR5cQZqASBMssLpD0E1IjoovWg27jrDhisKJU88LkMtAIQJlzeaILxwsFzSaumi6ky48PH9j0R/XoJaAMgH1VR6NODhjF1dI9RZMmdJR6Fo69RR4fkmHF0CkDPYMRW/l1hK4fG0EmG9UGnZsN5x9BUu26I2SoujLpE/CUAO2BVPyHIKFNemGGbOq9sKtS4LvutJHoFdhFqCcHTfafHjvPugFgDywQCV/6r0XUKk2WqxI2pfErq9ArXketFYfHTJead4exSAHDHtcHY/HL/Hu7eZxM/3QZ0rCt+fPkvo+B7UkjsOJXbiN6ESAMJydj2O3+tN/OwQodTVatGRMKYcpVkFteSCk7SQJzlCSLcBILf87XB2+zN+Jxkm/42QBL3a1MRObv5edDtUsu5w2s18YNcjLPYAyDfNDmeXltR8OvEzH+Ho1hQOXkGpqXzNH6TZABAItyi7iPOGeAXLxzN9if/eHf93AAAAIAj47mHMsctLVkdpgsoAAACECAc9nKLC3RBftnPwCkdc8h0R3+1xqgHyhgAwxv8Bu20peUattsYAAADVdEVYdE1hdGhNTAA8bWF0aCB4bWxucz0iaHR0cDovL3d3dy53My5vcmcvMTk5OC9NYXRoL01hdGhNTCI+PG1zdHlsZSBtYXRoc2l6ZT0iMTZweCI+PG1pPmM8L21pPjxtbz4mI3hBMDs8L21vPjxtbz49PC9tbz48bW8+JiN4QTA7PC9tbz48bWk+ZjwvbWk+PG1mZW5jZWQ+PG1yb3c+PG1pPkk8L21pPjxtbz4mI3hBMDs8L21vPjwvbXJvdz48L21mZW5jZWQ+PC9tc3R5bGU+PC9tYXRoPuFLHPMAAAAASUVORK5CYII=\&quot;,\&quot;slideId\&quot;:300,\&quot;accessibleText\&quot;:\&quot;c space equals space f open parentheses I space close parentheses\&quot;,\&quot;imageHeight\&quot;:9.621621621621621},{\&quot;mathml\&quot;:\&quot;&lt;math style=\\\&quot;font-family:stix;font-size:16px;\\\&quot; xmlns=\\\&quot;http://www.w3.org/1998/Math/MathML\\\&quot;&gt;&lt;mstyle mathsize=\\\&quot;16px\\\&quot;&gt;&lt;mover&gt;&lt;mi&gt;c&lt;/mi&gt;&lt;mo&gt;^&lt;/mo&gt;&lt;/mover&gt;&lt;mo&gt;&amp;#xA0;&lt;/mo&gt;&lt;mo&gt;=&lt;/mo&gt;&lt;mo&gt;&amp;#xA0;&lt;/mo&gt;&lt;mi&gt;f&lt;/mi&gt;&lt;mfenced&gt;&lt;mrow&gt;&lt;mi&gt;I&lt;/mi&gt;&lt;mo&gt;&amp;#xA0;&lt;/mo&gt;&lt;/mrow&gt;&lt;/mfenced&gt;&lt;/mstyle&gt;&lt;/math&gt;\&quot;,\&quot;base64Image\&quot;:\&quot;iVBORw0KGgoAAAANSUhEUgAAAbwAAABeCAYAAABYS6HiAAAACXBIWXMAAA7EAAAOxAGVKw4bAAAABGJhU0UAAABJzyRrqgAADtlJREFUeNrtnQ+E1ukWx48xjawRSUaSYbRJkkglSYYkU8bo3iRJ2kiSlUTaJGkjyWiTyEiS0b0ZY4wkVje5siLprrUSSTcZI5KRdnRL93d6f9O8/eb3e57zvvPnfZ5zvh8e227zzr7nPH/O85znnPMQTQ0/J21X+k8AAABAJX9P2uey9jeoBAAAgEZj9zFj8P4HowcAAEALTUn7Z8bQZds/0p8DAAAAomR30t54jN1I45/7ASoDAAAQE98n7a7Q0GXb3fTzAAAbzEhaO9QQDDPRHzKmJe2npP1VpbEbaX+lv2caVAoM0Jq0M0m7TSVPx3DSPiTtXdIeJe1K0jYlrU6h7JuTNpDK24KhEAR96Trcn7S5UEc+K5P2+zgNXbbx71sB1QKFsPH6MWnPK5gPL1LDp4FZSespk+1OerIAtedQWb+8Tdo2qGSUxqT9krRPwkn7Hyrl4UmN46f09zdC1UDR5vBJZpw/S9q+pM1Jf6YhaUcK5sSRyOVfl7TBMnm6k1YfmQxtE7y5z2s7aijfhqQNlX0X9jJMtz5xebf5X5K7KY+UDexp6b9L3Z+8u92ItRJEzh4am55zrWAxqXfMh7WRyn8qI8eFSOVYkhrqm+kpaCIN3cuk9SZtdY1lXJrZmPAhZZ7FSStJNShv/6LiQJTv07+X/i6kMIBYOZYzni87fv6gYx7cikx2dmHeycjQqahv+a7rUMZAVNJGTvihrW3z0sPGyPccDMAQTymTlWrwAyGFAejlQM44fkhuV94zxxx4H5HsHIySvas8q7SfZ9NYd7WvcbDSdwHLNCdj9DioSn0UZ6WpBtWcxJrSzyGFAWhifc7YZbfmIs/nPisweCtzTj1dyvt7SwVr2EB6+g0dNnqvMt9dZTBLpakGE3HXtjGzo0AKA4h5x5/n5jon+KzrhNcfgeycbjGU+d69Bvq8sQKDdzgiuRYm7XXm+2/V1HGVpBp8Sidx4wQOmkqiP5HCAEKkL2esfhB6Pw4UjPVhwemw1nBQzbvM935ANiL9ZgrXrI+RnO7KWU1jg66iT5WpJtVgsozNCkIKA4iT9oJxeqmC39GZ+eyr9OQU+kY5e7IbJDvBZtKUhZuRyreXxrrXl8XaWeNJNZgskMIAYoMTy4tckksr/F3NVLoXaqPw89WaaawLl08Eawz1/X7hOrU3Yhmv09i7yDmxCfEzTUyqwWRRaQoDHpkFoeyCy13vWmFX3tMcmU8Y6/se4fo0L/K+zgaxPKDICgiw+9DnxgwhJUCSwvCJcKcHane6Kwq6OqxY7v4ceR8Z7Pt3AmP3hwJZN1F1wVhB8QvFkfTtS2E4RwDUhm2Ocam1QPJhqi71QhtrhKc7LetTXlDW+pgEaMzZnYZ8J7ax4PsicAXUivuKd/V5LKGxkXtWN50nhAZvgxJ55+f0Pbs6Z8QkxEaanFSDyTTS5VGlCFgBtWKxY5HrVChvXWrIs7KyW2+Wwf6/LzB2H0jXU0+XaHyRyEHAAR+x3YGtIASqgNrS6Vjo2hTKe7xA1lMG+76x4KQbY9GASlhQIOdyLAcA6IV37QOOXX29Mnk5ynCYqk+s18Zmkrkz9ymU/TYhYAkAU6xzLHL/Vijv1QJZu432/2WhwVuoUPbtBbJux7IAgE4uORY5ba8DLCL9ARmVIqn/+1yp7A3pyT7v2aM6LA0A6OO1Y6HrUCbr9QI53xld4BYIT3cXFeugr0DmPVgaANDFWs9CN1uRrC0OOa8b7f99QoPXoVgHuwtkforlAQBduKIzB5XJetYh606j/d9LsnSEBsU6aDFq6L0sTCfGFSpVDGdX0Pt0QHDU15v0eMxJnIuxloIIeO6Y7D2K5Kwnt+u2xWDf11F+tGq23TGgi6Io5XvWBgX7uE97FobPDmUtJQDCZJln/B5XJKsr9P610f5vJX2PvVbLDYf8CywMhlWUn6PBO4EL6QRqotGLbj7yc1HS7Bt4nNCJy08w1Ugi7yayNQeuj14jJ9lKOCXsWwveqqMO+VUXI+Aaa3lRO0+olJvhi+RqItwRgNoyZ4qN3bvA9cHuzA+O73/a6Dh5IOjbQSO66CB7KRl0kMb6tD+m1l8aslwU5st3fXOxFoMpYOsUG7y+wPXR7vn+Ww2OkRnCvr1qRB9zPXpQVW6Mi8XeKdjdrK7CaBYp7YwCXa2b4sW0lq1X8QTf5pG9S5Gs5z2yWnrVvNJNkaXNgKueqJrHgDmoJO++Y4Cqu6y8S7ofT4TB08FFQwvdY4+smkPui7giGP8fKbLncsbJM4cuHmoQkB/8G8oRjv/bsipPiq5dwjAMHgxeIPieg2lWImeDgTlZDa8E4/++MZ30eYz/9JiFY79+0UX2pklyE72HwYPBC4A6jxHQFKbvG68vDRq7hcLxf8KYXq569LEpVsHaHBN+PBFbOzwKuwWDB4MXAKs8ct9QJOtusvXGm4T9wvG/ypheTpPCvNTV6UkrT6DHNL4Css2enfNKGDwYvADY45H7gKFd+w2yR59g7A8Z1MtOj06iy9dspuLyQmyolkzA/+Mw5d8T7DDiIoLBC59ushO12O+R9YqxRZ039B8EY99iMe0tpMj93UDuaK3zE3yK7EoXlmOkJwAA6OAJuQsFa3omx1dx5qKxvpduWC0+gLqJ/FGr0cyNC+SuFDEL6yAwwHeeSX1Xmby+4sidxvpfWk5sjsG5sUGgl/kxCOIrknoS6yDALlbdC+d1ggVst7H+fyjQyWOjc0NSTHtD6EKwK9OVUMgunNkEgA2OeSZ0u6HTrLUatzOFpzurtUUlNWg3hy7EUY8Al7EGAkP4HvycaWyB32Go76XlxNYZnRuNFPndJg/4IUKuCQAjvHXMhafKZF0Dg/cNknJinLJVZ3RuSAzerphPd8+w/gFDzPPMh2vK5JVEJFoyeAMCffQYnh8SF3iwd768SxkkRGgBMIIvz0jbfZYkCMGKwZOWE7P8WHWDQD/BBji2C778eqyBwBDnPPNhkTJ5F8HgfeVHocGbZ3h+TI/5hHfD88W1JdgC4MP1dNV7hfJK7mSsRGn2C3Tx1Pj8iPYOT1I+5y4BYAffnNB4d1NPyMOTroefUw8ADF6EUZoS330XAWCHZZ75cFSp3B89cl8w0PfScmJtxueIJI0lyDy8IwTfPQDl7CKb99m+wLVLBvr+jGA9/JCeiC0jSWMJstLKdexmar5bxGsJYXGN3EVxtS52NwmvJTwSjPWbWNq+bPqirKX5m+CLt6B/YfAMGbzfHXI+UDxerb+HN0s41g9gaYv3tYQhQQdPR//C4BkxeA3kvsvS/ESOLxz/lvL5Ki0nthBLmzdPdTDUL/5R0MEABs+KwfM9e7JZ8Xht88j+Svl87RaM8+dY1r6wM9b1AAYPBg8Gb5RDZPftM1+5qGHl81VSTgwF9EucoEgrcw0TDB4MHgzeCD2GTzjMn55+blAq9xLhOO/AsvYF333vllC/+FtBJ9ejf2HwjBg81y6/28CYveTp51alch8UjHH2hiGeoURfrJ6QO4KOXoz+BQZo8syDfQZ0sNmjg61K5b4lWAdRcWqU5xTpyzrXqDYZ81yahlMiOrFrApEs9ssN6IDnoqu0lsYXvutJVk7sOKbIF+oo4kjmXTT1dePY2N3DrgkExmlyB2xYKaDuSkDvVSivLzIXL8Z8y/yY9dRCUxuKyzXY7pf93lkYPyAQXG6t24b04Ao5f61Q3k6S3d8hlsHvCRmKYWP4gKamvBjfkYyU7nlD+t4UA3Hjilg+aUgPnJ7gcvHNVSbvE8H69wrT4yunKPKHBrYLOvzPce5wVqaDZuQ9sTUYNyAgFnvG/yZj+rhMNgJXlpPMndmPKfIVl8t7VSxC/EGT90zQURq95ORdNHzhIKZNn0V3luuJJE1FpCXF87XeXVZDncMT8ji2AS6pusIFZGcIf2cHfZvIyv7dVowZENmJ5jejOikqLD+gRD5psAqC60ZZTZG9cO5it7DzuTAo32msyex8Z1PJ9cM+3myexgsqVTMAIEQekq1QfAntDp0sjVy2NpIVzi8/5SMfubik2EuKNIp5L018FY6+1BgCECL1Hu+GZRd80VNJpyKUhT1T7Lr+tcp1bCiVu5XspKhIx8OPMQu1ltyZ9NLGVn8b1lMQOK2OMfze8OLGdDjmdiwcplKMguTKppITH+uA7/Z2GRkLRfVGn2uYI1wkluvLvahiMPDg2k/IWwFxsN8xlq9DPYVpS7FErvpech9v6zIyDs6RkSezOKXgGJUqyT9N2jsqReoMp39+nC4M/BIwcutAbNxwLGbboZ4v93UI5LDNjHStz46BO1ANAHFR5MXg5OtGqOcLXQU6WgnVmOB4Tt+zAWyBagCIh5mEZGMJXAJwMEdH96Aa9cwuON3tg2oAiIsOgjtTSlGaQjtUY+50fxNqASA+il5I4BB0BF3JFj+O0oPrVyd5ieYvCEX/AYiSewUG7zxUkwsXls7LxboA1aijkcamp3GaDgqIABAhroRzRBsXw4EKr3N0tg6qUUU3oYg6AGoour9DqLUfLk6RfUKIg1qaoBoV7MuZF7uhFgDipSjUfi1UI2Ir5Rfaxt1n3HDloazn4xDUAkC8cCmk14SXEcZLXu1dVKeJF3blv8n050GoBYBwaKTKowTXF5zuVkOdFbOHdBSXtk4zlZ5+ghsTgABh41T+3mIlxcrzyon1QKVVw3qHGyxe5iXtFX0bjYn8SgACYVE6KaspajwnZ3HmvLu5UOu44LufrDvsANQShbF7Sd8+8LsMagEgHPqp+tepzxAi0CaLBUl7ktHtYagl6I1juRuT81LxdikAgfHeYfDeOD7Hp7jhzM/3Qp0TCt+nXs3o+CzUEhxrMyfyE1AJAPEZvG7H53oyP/uYUBZrstiaWVA5erMBagmCHTSaR/mCkIoDQND86jB4yws+kw2hf0ZIlJ5smlJDN3JPOh8qqTmckjMS7HURGz4Awmedw+DlJT7vyvzMQxi7KYUDWlCWKqz5gxQcACLiJBUXfp6e7mTZVdOb+fuu9O8BAACAaOC7iAHHaS9bRaUVKgMAABArHAixk0p3RXwBzwEtHInJd0Z818dpCMgrAsAY/wckPpgxn8bPtAAAAO50RVh0TWF0aE1MADxtYXRoIHhtbG5zPSJodHRwOi8vd3d3LnczLm9yZy8xOTk4L01hdGgvTWF0aE1MIj48bXN0eWxlIG1hdGhzaXplPSIxNnB4Ij48bW92ZXI+PG1pPmM8L21pPjxtbz5ePC9tbz48L21vdmVyPjxtbz4mI3hBMDs8L21vPjxtbz49PC9tbz48bW8+JiN4QTA7PC9tbz48bWk+ZjwvbWk+PG1mZW5jZWQ+PG1yb3c+PG1pPkk8L21pPjxtbz4mI3hBMDs8L21vPjwvbXJvdz48L21mZW5jZWQ+PC9tc3R5bGU+PC9tYXRoPi3eSHsAAAAASUVORK5CYII=\&quot;,\&quot;slideId\&quot;:300,\&quot;accessibleText\&quot;:\&quot;c with hat on top space equals space f open parentheses I space close parentheses\&quot;,\&quot;imageHeight\&quot;:10.162162162162161}]&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2455</TotalTime>
  <Words>7196</Words>
  <Application>Microsoft Macintosh PowerPoint</Application>
  <PresentationFormat>On-screen Show (16:9)</PresentationFormat>
  <Paragraphs>733</Paragraphs>
  <Slides>60</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Playfair Display</vt:lpstr>
      <vt:lpstr>Helvetica</vt:lpstr>
      <vt:lpstr>Times New Roman</vt:lpstr>
      <vt:lpstr>Cousine</vt:lpstr>
      <vt:lpstr>Calibri</vt:lpstr>
      <vt:lpstr>Wingdings</vt:lpstr>
      <vt:lpstr>Helvetica Neue</vt:lpstr>
      <vt:lpstr>Fredoka One</vt:lpstr>
      <vt:lpstr>Orbitron</vt:lpstr>
      <vt:lpstr>Roboto</vt:lpstr>
      <vt:lpstr>Arial</vt:lpstr>
      <vt:lpstr>The Evolution of Invention in Canada Thesis by Slidesgo</vt:lpstr>
      <vt:lpstr>University of Information Technology</vt:lpstr>
      <vt:lpstr>TABLE OF CONTENTS</vt:lpstr>
      <vt:lpstr>INTRODUCTION</vt:lpstr>
      <vt:lpstr>PowerPoint Presentation</vt:lpstr>
      <vt:lpstr>PowerPoint Presentation</vt:lpstr>
      <vt:lpstr>PowerPoint Presentation</vt:lpstr>
      <vt:lpstr>PowerPoint Presentation</vt:lpstr>
      <vt:lpstr>PowerPoint Presentation</vt:lpstr>
      <vt:lpstr>Related works</vt:lpstr>
      <vt:lpstr>PowerPoint Presentation</vt:lpstr>
      <vt:lpstr>PowerPoint Presentation</vt:lpstr>
      <vt:lpstr>PowerPoint Presentation</vt:lpstr>
      <vt:lpstr>STRENGTH &amp; DRAWBACKS</vt:lpstr>
      <vt:lpstr>PowerPoint Presentation</vt:lpstr>
      <vt:lpstr>STRENGTH &amp; DRAWBACKS</vt:lpstr>
      <vt:lpstr>PowerPoint Presentation</vt:lpstr>
      <vt:lpstr>STRENGTH &amp; DRAWBACKS</vt:lpstr>
      <vt:lpstr>PowerPoint Presentation</vt:lpstr>
      <vt:lpstr>STRENGTH &amp; DRAWBACKS</vt:lpstr>
      <vt:lpstr>METHODS</vt:lpstr>
      <vt:lpstr>PowerPoint Presentation</vt:lpstr>
      <vt:lpstr>1. EfficientNet_v2 + Transformer</vt:lpstr>
      <vt:lpstr>1. EfficientNet_v2 + Transformer</vt:lpstr>
      <vt:lpstr>1. EfficientNet_v2 + Transformer</vt:lpstr>
      <vt:lpstr>1. EfficientNet_v2 + Transformer</vt:lpstr>
      <vt:lpstr>1. EfficientNet_v2 + Transformer</vt:lpstr>
      <vt:lpstr>1. EfficientNet_v2 + Transformer</vt:lpstr>
      <vt:lpstr>1. EfficientNet_v2 + Transformer</vt:lpstr>
      <vt:lpstr>1. EfficientNet_v2 + Transformer</vt:lpstr>
      <vt:lpstr>2. CLIPCap</vt:lpstr>
      <vt:lpstr>2. CLIPCap</vt:lpstr>
      <vt:lpstr>2. CLIPCap</vt:lpstr>
      <vt:lpstr>2. CLIPCap</vt:lpstr>
      <vt:lpstr>2. CLIPCap</vt:lpstr>
      <vt:lpstr>2. CLIPCap</vt:lpstr>
      <vt:lpstr>2. CLIPCap</vt:lpstr>
      <vt:lpstr>2. CLIPCap</vt:lpstr>
      <vt:lpstr>2. CLIPCap</vt:lpstr>
      <vt:lpstr>2. CLIPCap</vt:lpstr>
      <vt:lpstr>2. CLIPCap</vt:lpstr>
      <vt:lpstr>Experiments  &amp;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works</vt:lpstr>
      <vt:lpstr>PowerPoint Presentation</vt:lpstr>
      <vt:lpstr>PowerPoint Presentation</vt:lpstr>
      <vt:lpstr>DEMO</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Nguyễn Hà Anh Vũ</cp:lastModifiedBy>
  <cp:revision>24</cp:revision>
  <dcterms:modified xsi:type="dcterms:W3CDTF">2025-01-03T07:27:37Z</dcterms:modified>
</cp:coreProperties>
</file>